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8" r:id="rId5"/>
    <p:sldId id="283" r:id="rId6"/>
    <p:sldId id="297" r:id="rId7"/>
    <p:sldId id="284" r:id="rId8"/>
    <p:sldId id="300" r:id="rId9"/>
    <p:sldId id="299" r:id="rId10"/>
    <p:sldId id="301" r:id="rId11"/>
    <p:sldId id="303" r:id="rId12"/>
    <p:sldId id="304" r:id="rId13"/>
    <p:sldId id="305" r:id="rId14"/>
    <p:sldId id="292" r:id="rId15"/>
    <p:sldId id="28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708" y="48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7A2EE-499B-4751-AD32-2D0D5EFF50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797FD2-2169-4CF7-8DDB-8A6C06C99C36}">
      <dgm:prSet/>
      <dgm:spPr/>
      <dgm:t>
        <a:bodyPr/>
        <a:lstStyle/>
        <a:p>
          <a:r>
            <a:rPr lang="en-US"/>
            <a:t>Increasing Complexity of Plan Administration</a:t>
          </a:r>
        </a:p>
      </dgm:t>
    </dgm:pt>
    <dgm:pt modelId="{DC3060E7-0BCB-41A0-AE53-4438836AA628}" type="parTrans" cxnId="{2F16A0C3-60B5-4A6C-89D1-928E9F86FB8A}">
      <dgm:prSet/>
      <dgm:spPr/>
      <dgm:t>
        <a:bodyPr/>
        <a:lstStyle/>
        <a:p>
          <a:endParaRPr lang="en-US"/>
        </a:p>
      </dgm:t>
    </dgm:pt>
    <dgm:pt modelId="{E82D61C3-CDD1-4774-B39C-00B4568C2AA7}" type="sibTrans" cxnId="{2F16A0C3-60B5-4A6C-89D1-928E9F86FB8A}">
      <dgm:prSet/>
      <dgm:spPr/>
      <dgm:t>
        <a:bodyPr/>
        <a:lstStyle/>
        <a:p>
          <a:endParaRPr lang="en-US"/>
        </a:p>
      </dgm:t>
    </dgm:pt>
    <dgm:pt modelId="{79215837-79D7-4E64-853A-EC0B67903592}">
      <dgm:prSet/>
      <dgm:spPr/>
      <dgm:t>
        <a:bodyPr/>
        <a:lstStyle/>
        <a:p>
          <a:r>
            <a:rPr lang="en-US"/>
            <a:t>Importance of Compliance</a:t>
          </a:r>
        </a:p>
      </dgm:t>
    </dgm:pt>
    <dgm:pt modelId="{E374DE4F-8A45-458B-B020-C107D885C3C5}" type="parTrans" cxnId="{FE7116E0-A368-4EA3-8D28-09F1F795CEC3}">
      <dgm:prSet/>
      <dgm:spPr/>
      <dgm:t>
        <a:bodyPr/>
        <a:lstStyle/>
        <a:p>
          <a:endParaRPr lang="en-US"/>
        </a:p>
      </dgm:t>
    </dgm:pt>
    <dgm:pt modelId="{EA8B2413-DA93-497C-8CE9-DB1A48FB3576}" type="sibTrans" cxnId="{FE7116E0-A368-4EA3-8D28-09F1F795CEC3}">
      <dgm:prSet/>
      <dgm:spPr/>
      <dgm:t>
        <a:bodyPr/>
        <a:lstStyle/>
        <a:p>
          <a:endParaRPr lang="en-US"/>
        </a:p>
      </dgm:t>
    </dgm:pt>
    <dgm:pt modelId="{7140A747-F74A-40D1-BAB2-7BA7228C6CBC}">
      <dgm:prSet/>
      <dgm:spPr/>
      <dgm:t>
        <a:bodyPr/>
        <a:lstStyle/>
        <a:p>
          <a:r>
            <a:rPr lang="en-US"/>
            <a:t>Access to Technology</a:t>
          </a:r>
        </a:p>
      </dgm:t>
    </dgm:pt>
    <dgm:pt modelId="{364F10CA-57E5-4C30-ABA9-574B35B07AE6}" type="parTrans" cxnId="{0CA74593-3B9D-4447-836F-FC2243DA3EA0}">
      <dgm:prSet/>
      <dgm:spPr/>
      <dgm:t>
        <a:bodyPr/>
        <a:lstStyle/>
        <a:p>
          <a:endParaRPr lang="en-US"/>
        </a:p>
      </dgm:t>
    </dgm:pt>
    <dgm:pt modelId="{32270929-F44D-496A-A921-1A6A10D40B10}" type="sibTrans" cxnId="{0CA74593-3B9D-4447-836F-FC2243DA3EA0}">
      <dgm:prSet/>
      <dgm:spPr/>
      <dgm:t>
        <a:bodyPr/>
        <a:lstStyle/>
        <a:p>
          <a:endParaRPr lang="en-US"/>
        </a:p>
      </dgm:t>
    </dgm:pt>
    <dgm:pt modelId="{417ECD5B-87BA-48BD-9BDC-733D9D9AF6A8}">
      <dgm:prSet/>
      <dgm:spPr/>
      <dgm:t>
        <a:bodyPr/>
        <a:lstStyle/>
        <a:p>
          <a:r>
            <a:rPr lang="en-US"/>
            <a:t>Reducing the burden on Staff</a:t>
          </a:r>
        </a:p>
      </dgm:t>
    </dgm:pt>
    <dgm:pt modelId="{B07BF114-8D2E-4176-AD47-998A29B239D0}" type="parTrans" cxnId="{BC4C79A0-2876-4132-B4BE-EC4A84789631}">
      <dgm:prSet/>
      <dgm:spPr/>
      <dgm:t>
        <a:bodyPr/>
        <a:lstStyle/>
        <a:p>
          <a:endParaRPr lang="en-US"/>
        </a:p>
      </dgm:t>
    </dgm:pt>
    <dgm:pt modelId="{E1E7B6A8-B109-46B3-95B1-FCFCBA122C38}" type="sibTrans" cxnId="{BC4C79A0-2876-4132-B4BE-EC4A84789631}">
      <dgm:prSet/>
      <dgm:spPr/>
      <dgm:t>
        <a:bodyPr/>
        <a:lstStyle/>
        <a:p>
          <a:endParaRPr lang="en-US"/>
        </a:p>
      </dgm:t>
    </dgm:pt>
    <dgm:pt modelId="{AF9392DB-0C73-4CDE-BA33-118D83432488}">
      <dgm:prSet/>
      <dgm:spPr/>
      <dgm:t>
        <a:bodyPr/>
        <a:lstStyle/>
        <a:p>
          <a:r>
            <a:rPr lang="en-US"/>
            <a:t>Resources no longer available</a:t>
          </a:r>
        </a:p>
      </dgm:t>
    </dgm:pt>
    <dgm:pt modelId="{394E21D4-7484-4962-95DB-0A67522AE290}" type="parTrans" cxnId="{24264979-1779-4A72-8668-30BB8FCBB4CF}">
      <dgm:prSet/>
      <dgm:spPr/>
      <dgm:t>
        <a:bodyPr/>
        <a:lstStyle/>
        <a:p>
          <a:endParaRPr lang="en-US"/>
        </a:p>
      </dgm:t>
    </dgm:pt>
    <dgm:pt modelId="{304E852E-15F2-4E93-9232-5DFE1F954785}" type="sibTrans" cxnId="{24264979-1779-4A72-8668-30BB8FCBB4CF}">
      <dgm:prSet/>
      <dgm:spPr/>
      <dgm:t>
        <a:bodyPr/>
        <a:lstStyle/>
        <a:p>
          <a:endParaRPr lang="en-US"/>
        </a:p>
      </dgm:t>
    </dgm:pt>
    <dgm:pt modelId="{4E07E664-5172-4409-9F4B-E8C45DD27E3E}" type="pres">
      <dgm:prSet presAssocID="{2387A2EE-499B-4751-AD32-2D0D5EFF50AE}" presName="root" presStyleCnt="0">
        <dgm:presLayoutVars>
          <dgm:dir/>
          <dgm:resizeHandles val="exact"/>
        </dgm:presLayoutVars>
      </dgm:prSet>
      <dgm:spPr/>
    </dgm:pt>
    <dgm:pt modelId="{FB9EDE8C-0C51-4A15-9397-9060B7B723F2}" type="pres">
      <dgm:prSet presAssocID="{EB797FD2-2169-4CF7-8DDB-8A6C06C99C36}" presName="compNode" presStyleCnt="0"/>
      <dgm:spPr/>
    </dgm:pt>
    <dgm:pt modelId="{24A65DCC-CB46-4A68-AEC3-2193107F529A}" type="pres">
      <dgm:prSet presAssocID="{EB797FD2-2169-4CF7-8DDB-8A6C06C99C36}" presName="bgRect" presStyleLbl="bgShp" presStyleIdx="0" presStyleCnt="5"/>
      <dgm:spPr/>
    </dgm:pt>
    <dgm:pt modelId="{BD3F4166-F260-4E2C-A56B-D2FB543B5CFA}" type="pres">
      <dgm:prSet presAssocID="{EB797FD2-2169-4CF7-8DDB-8A6C06C99C3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15AE59-602E-42CC-9E39-7EE58178F7CA}" type="pres">
      <dgm:prSet presAssocID="{EB797FD2-2169-4CF7-8DDB-8A6C06C99C36}" presName="spaceRect" presStyleCnt="0"/>
      <dgm:spPr/>
    </dgm:pt>
    <dgm:pt modelId="{066A6511-DA09-4F3E-85B3-20AF31FBB7A2}" type="pres">
      <dgm:prSet presAssocID="{EB797FD2-2169-4CF7-8DDB-8A6C06C99C36}" presName="parTx" presStyleLbl="revTx" presStyleIdx="0" presStyleCnt="5">
        <dgm:presLayoutVars>
          <dgm:chMax val="0"/>
          <dgm:chPref val="0"/>
        </dgm:presLayoutVars>
      </dgm:prSet>
      <dgm:spPr/>
    </dgm:pt>
    <dgm:pt modelId="{21AB5C81-B48D-4C1E-92EA-A005E81E523C}" type="pres">
      <dgm:prSet presAssocID="{E82D61C3-CDD1-4774-B39C-00B4568C2AA7}" presName="sibTrans" presStyleCnt="0"/>
      <dgm:spPr/>
    </dgm:pt>
    <dgm:pt modelId="{E5186480-4D82-462C-9502-1175D18EDE14}" type="pres">
      <dgm:prSet presAssocID="{79215837-79D7-4E64-853A-EC0B67903592}" presName="compNode" presStyleCnt="0"/>
      <dgm:spPr/>
    </dgm:pt>
    <dgm:pt modelId="{ED00840C-DD52-4458-90B8-EDF14221C58B}" type="pres">
      <dgm:prSet presAssocID="{79215837-79D7-4E64-853A-EC0B67903592}" presName="bgRect" presStyleLbl="bgShp" presStyleIdx="1" presStyleCnt="5"/>
      <dgm:spPr/>
    </dgm:pt>
    <dgm:pt modelId="{3E3BAE12-FED8-4E34-B950-4CA570455599}" type="pres">
      <dgm:prSet presAssocID="{79215837-79D7-4E64-853A-EC0B679035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1B5C37E-8FEA-4115-BF3B-678AA4A39991}" type="pres">
      <dgm:prSet presAssocID="{79215837-79D7-4E64-853A-EC0B67903592}" presName="spaceRect" presStyleCnt="0"/>
      <dgm:spPr/>
    </dgm:pt>
    <dgm:pt modelId="{74AA177D-7615-40EC-B28D-E8CD2F8DC8BE}" type="pres">
      <dgm:prSet presAssocID="{79215837-79D7-4E64-853A-EC0B67903592}" presName="parTx" presStyleLbl="revTx" presStyleIdx="1" presStyleCnt="5">
        <dgm:presLayoutVars>
          <dgm:chMax val="0"/>
          <dgm:chPref val="0"/>
        </dgm:presLayoutVars>
      </dgm:prSet>
      <dgm:spPr/>
    </dgm:pt>
    <dgm:pt modelId="{245CF22D-4569-40EA-93B3-A4FF68E6EE33}" type="pres">
      <dgm:prSet presAssocID="{EA8B2413-DA93-497C-8CE9-DB1A48FB3576}" presName="sibTrans" presStyleCnt="0"/>
      <dgm:spPr/>
    </dgm:pt>
    <dgm:pt modelId="{43BD3DEC-FCF3-49BD-90E1-2B041DD250AE}" type="pres">
      <dgm:prSet presAssocID="{7140A747-F74A-40D1-BAB2-7BA7228C6CBC}" presName="compNode" presStyleCnt="0"/>
      <dgm:spPr/>
    </dgm:pt>
    <dgm:pt modelId="{1A4F0462-488C-4893-B8B0-AD917148F9BF}" type="pres">
      <dgm:prSet presAssocID="{7140A747-F74A-40D1-BAB2-7BA7228C6CBC}" presName="bgRect" presStyleLbl="bgShp" presStyleIdx="2" presStyleCnt="5"/>
      <dgm:spPr/>
    </dgm:pt>
    <dgm:pt modelId="{A24AF981-C09C-4B0E-AD3C-AB17CCEB6372}" type="pres">
      <dgm:prSet presAssocID="{7140A747-F74A-40D1-BAB2-7BA7228C6CB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9BEF7D76-A1A6-4B1D-9090-33E6035709E5}" type="pres">
      <dgm:prSet presAssocID="{7140A747-F74A-40D1-BAB2-7BA7228C6CBC}" presName="spaceRect" presStyleCnt="0"/>
      <dgm:spPr/>
    </dgm:pt>
    <dgm:pt modelId="{DC6979C8-D953-413F-BECB-B7A28402B5DD}" type="pres">
      <dgm:prSet presAssocID="{7140A747-F74A-40D1-BAB2-7BA7228C6CBC}" presName="parTx" presStyleLbl="revTx" presStyleIdx="2" presStyleCnt="5">
        <dgm:presLayoutVars>
          <dgm:chMax val="0"/>
          <dgm:chPref val="0"/>
        </dgm:presLayoutVars>
      </dgm:prSet>
      <dgm:spPr/>
    </dgm:pt>
    <dgm:pt modelId="{042702C1-0227-4FD5-AE56-B5FFD9954827}" type="pres">
      <dgm:prSet presAssocID="{32270929-F44D-496A-A921-1A6A10D40B10}" presName="sibTrans" presStyleCnt="0"/>
      <dgm:spPr/>
    </dgm:pt>
    <dgm:pt modelId="{DA711494-17E2-4D06-9551-679F1BCD254B}" type="pres">
      <dgm:prSet presAssocID="{417ECD5B-87BA-48BD-9BDC-733D9D9AF6A8}" presName="compNode" presStyleCnt="0"/>
      <dgm:spPr/>
    </dgm:pt>
    <dgm:pt modelId="{AA90AC44-783E-4A4A-8B76-15F6254C83B7}" type="pres">
      <dgm:prSet presAssocID="{417ECD5B-87BA-48BD-9BDC-733D9D9AF6A8}" presName="bgRect" presStyleLbl="bgShp" presStyleIdx="3" presStyleCnt="5"/>
      <dgm:spPr/>
    </dgm:pt>
    <dgm:pt modelId="{F6C9766F-2657-472C-83FF-4B9A05369531}" type="pres">
      <dgm:prSet presAssocID="{417ECD5B-87BA-48BD-9BDC-733D9D9AF6A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5B492DE-0DE3-4A7E-91CB-E22C236EE37A}" type="pres">
      <dgm:prSet presAssocID="{417ECD5B-87BA-48BD-9BDC-733D9D9AF6A8}" presName="spaceRect" presStyleCnt="0"/>
      <dgm:spPr/>
    </dgm:pt>
    <dgm:pt modelId="{C4078A00-D3B4-4AD4-902E-DE36157272CB}" type="pres">
      <dgm:prSet presAssocID="{417ECD5B-87BA-48BD-9BDC-733D9D9AF6A8}" presName="parTx" presStyleLbl="revTx" presStyleIdx="3" presStyleCnt="5">
        <dgm:presLayoutVars>
          <dgm:chMax val="0"/>
          <dgm:chPref val="0"/>
        </dgm:presLayoutVars>
      </dgm:prSet>
      <dgm:spPr/>
    </dgm:pt>
    <dgm:pt modelId="{4C8A6B61-9591-4A6D-AD3B-53518608A298}" type="pres">
      <dgm:prSet presAssocID="{E1E7B6A8-B109-46B3-95B1-FCFCBA122C38}" presName="sibTrans" presStyleCnt="0"/>
      <dgm:spPr/>
    </dgm:pt>
    <dgm:pt modelId="{9AB99706-763C-487C-9EEC-F6074682EB5A}" type="pres">
      <dgm:prSet presAssocID="{AF9392DB-0C73-4CDE-BA33-118D83432488}" presName="compNode" presStyleCnt="0"/>
      <dgm:spPr/>
    </dgm:pt>
    <dgm:pt modelId="{976461A4-47BC-4FD8-8118-717EBD9E63E6}" type="pres">
      <dgm:prSet presAssocID="{AF9392DB-0C73-4CDE-BA33-118D83432488}" presName="bgRect" presStyleLbl="bgShp" presStyleIdx="4" presStyleCnt="5"/>
      <dgm:spPr/>
    </dgm:pt>
    <dgm:pt modelId="{5566A526-B4C9-4665-8794-3F946EA109D2}" type="pres">
      <dgm:prSet presAssocID="{AF9392DB-0C73-4CDE-BA33-118D8343248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C4E5444-EDE4-4CA0-9593-89E79281AD29}" type="pres">
      <dgm:prSet presAssocID="{AF9392DB-0C73-4CDE-BA33-118D83432488}" presName="spaceRect" presStyleCnt="0"/>
      <dgm:spPr/>
    </dgm:pt>
    <dgm:pt modelId="{1FE7B155-6B24-4EBA-96B2-3B70B3214820}" type="pres">
      <dgm:prSet presAssocID="{AF9392DB-0C73-4CDE-BA33-118D8343248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A017C15-040C-45E2-835F-9E7DD0C52FD3}" type="presOf" srcId="{2387A2EE-499B-4751-AD32-2D0D5EFF50AE}" destId="{4E07E664-5172-4409-9F4B-E8C45DD27E3E}" srcOrd="0" destOrd="0" presId="urn:microsoft.com/office/officeart/2018/2/layout/IconVerticalSolidList"/>
    <dgm:cxn modelId="{37F4232C-D426-4921-8C59-AB9C47F62DAF}" type="presOf" srcId="{EB797FD2-2169-4CF7-8DDB-8A6C06C99C36}" destId="{066A6511-DA09-4F3E-85B3-20AF31FBB7A2}" srcOrd="0" destOrd="0" presId="urn:microsoft.com/office/officeart/2018/2/layout/IconVerticalSolidList"/>
    <dgm:cxn modelId="{E4EC0C30-2F34-44C2-BD2A-03E51FBD03CC}" type="presOf" srcId="{AF9392DB-0C73-4CDE-BA33-118D83432488}" destId="{1FE7B155-6B24-4EBA-96B2-3B70B3214820}" srcOrd="0" destOrd="0" presId="urn:microsoft.com/office/officeart/2018/2/layout/IconVerticalSolidList"/>
    <dgm:cxn modelId="{D157C262-B84C-4693-89C4-7E1A329C797A}" type="presOf" srcId="{7140A747-F74A-40D1-BAB2-7BA7228C6CBC}" destId="{DC6979C8-D953-413F-BECB-B7A28402B5DD}" srcOrd="0" destOrd="0" presId="urn:microsoft.com/office/officeart/2018/2/layout/IconVerticalSolidList"/>
    <dgm:cxn modelId="{24264979-1779-4A72-8668-30BB8FCBB4CF}" srcId="{2387A2EE-499B-4751-AD32-2D0D5EFF50AE}" destId="{AF9392DB-0C73-4CDE-BA33-118D83432488}" srcOrd="4" destOrd="0" parTransId="{394E21D4-7484-4962-95DB-0A67522AE290}" sibTransId="{304E852E-15F2-4E93-9232-5DFE1F954785}"/>
    <dgm:cxn modelId="{C1A1FC7A-9DDC-4C8B-9AE4-DF9C0B5B6400}" type="presOf" srcId="{79215837-79D7-4E64-853A-EC0B67903592}" destId="{74AA177D-7615-40EC-B28D-E8CD2F8DC8BE}" srcOrd="0" destOrd="0" presId="urn:microsoft.com/office/officeart/2018/2/layout/IconVerticalSolidList"/>
    <dgm:cxn modelId="{0CA74593-3B9D-4447-836F-FC2243DA3EA0}" srcId="{2387A2EE-499B-4751-AD32-2D0D5EFF50AE}" destId="{7140A747-F74A-40D1-BAB2-7BA7228C6CBC}" srcOrd="2" destOrd="0" parTransId="{364F10CA-57E5-4C30-ABA9-574B35B07AE6}" sibTransId="{32270929-F44D-496A-A921-1A6A10D40B10}"/>
    <dgm:cxn modelId="{BC4C79A0-2876-4132-B4BE-EC4A84789631}" srcId="{2387A2EE-499B-4751-AD32-2D0D5EFF50AE}" destId="{417ECD5B-87BA-48BD-9BDC-733D9D9AF6A8}" srcOrd="3" destOrd="0" parTransId="{B07BF114-8D2E-4176-AD47-998A29B239D0}" sibTransId="{E1E7B6A8-B109-46B3-95B1-FCFCBA122C38}"/>
    <dgm:cxn modelId="{2F16A0C3-60B5-4A6C-89D1-928E9F86FB8A}" srcId="{2387A2EE-499B-4751-AD32-2D0D5EFF50AE}" destId="{EB797FD2-2169-4CF7-8DDB-8A6C06C99C36}" srcOrd="0" destOrd="0" parTransId="{DC3060E7-0BCB-41A0-AE53-4438836AA628}" sibTransId="{E82D61C3-CDD1-4774-B39C-00B4568C2AA7}"/>
    <dgm:cxn modelId="{9B17EDC9-A54E-42E2-9531-8461A243FFCA}" type="presOf" srcId="{417ECD5B-87BA-48BD-9BDC-733D9D9AF6A8}" destId="{C4078A00-D3B4-4AD4-902E-DE36157272CB}" srcOrd="0" destOrd="0" presId="urn:microsoft.com/office/officeart/2018/2/layout/IconVerticalSolidList"/>
    <dgm:cxn modelId="{FE7116E0-A368-4EA3-8D28-09F1F795CEC3}" srcId="{2387A2EE-499B-4751-AD32-2D0D5EFF50AE}" destId="{79215837-79D7-4E64-853A-EC0B67903592}" srcOrd="1" destOrd="0" parTransId="{E374DE4F-8A45-458B-B020-C107D885C3C5}" sibTransId="{EA8B2413-DA93-497C-8CE9-DB1A48FB3576}"/>
    <dgm:cxn modelId="{F51C267E-91E2-4616-B4B3-3C8E70B7567D}" type="presParOf" srcId="{4E07E664-5172-4409-9F4B-E8C45DD27E3E}" destId="{FB9EDE8C-0C51-4A15-9397-9060B7B723F2}" srcOrd="0" destOrd="0" presId="urn:microsoft.com/office/officeart/2018/2/layout/IconVerticalSolidList"/>
    <dgm:cxn modelId="{191D7492-6E7D-416A-983B-EE828AE7FF4A}" type="presParOf" srcId="{FB9EDE8C-0C51-4A15-9397-9060B7B723F2}" destId="{24A65DCC-CB46-4A68-AEC3-2193107F529A}" srcOrd="0" destOrd="0" presId="urn:microsoft.com/office/officeart/2018/2/layout/IconVerticalSolidList"/>
    <dgm:cxn modelId="{DD291294-AB59-4BA2-A14D-C5CB790B6AC7}" type="presParOf" srcId="{FB9EDE8C-0C51-4A15-9397-9060B7B723F2}" destId="{BD3F4166-F260-4E2C-A56B-D2FB543B5CFA}" srcOrd="1" destOrd="0" presId="urn:microsoft.com/office/officeart/2018/2/layout/IconVerticalSolidList"/>
    <dgm:cxn modelId="{EC9CF428-1F12-43CC-95B3-C91167D77BCF}" type="presParOf" srcId="{FB9EDE8C-0C51-4A15-9397-9060B7B723F2}" destId="{1215AE59-602E-42CC-9E39-7EE58178F7CA}" srcOrd="2" destOrd="0" presId="urn:microsoft.com/office/officeart/2018/2/layout/IconVerticalSolidList"/>
    <dgm:cxn modelId="{4A938FFC-AE00-42AF-813E-B1567FB5EB40}" type="presParOf" srcId="{FB9EDE8C-0C51-4A15-9397-9060B7B723F2}" destId="{066A6511-DA09-4F3E-85B3-20AF31FBB7A2}" srcOrd="3" destOrd="0" presId="urn:microsoft.com/office/officeart/2018/2/layout/IconVerticalSolidList"/>
    <dgm:cxn modelId="{AC4216D8-EAB6-4B1E-9893-B84657A56FCE}" type="presParOf" srcId="{4E07E664-5172-4409-9F4B-E8C45DD27E3E}" destId="{21AB5C81-B48D-4C1E-92EA-A005E81E523C}" srcOrd="1" destOrd="0" presId="urn:microsoft.com/office/officeart/2018/2/layout/IconVerticalSolidList"/>
    <dgm:cxn modelId="{01F79E34-B0FF-45A2-B1E9-31533DB8696F}" type="presParOf" srcId="{4E07E664-5172-4409-9F4B-E8C45DD27E3E}" destId="{E5186480-4D82-462C-9502-1175D18EDE14}" srcOrd="2" destOrd="0" presId="urn:microsoft.com/office/officeart/2018/2/layout/IconVerticalSolidList"/>
    <dgm:cxn modelId="{942A3159-82E3-4852-8765-8CEEEC8D696D}" type="presParOf" srcId="{E5186480-4D82-462C-9502-1175D18EDE14}" destId="{ED00840C-DD52-4458-90B8-EDF14221C58B}" srcOrd="0" destOrd="0" presId="urn:microsoft.com/office/officeart/2018/2/layout/IconVerticalSolidList"/>
    <dgm:cxn modelId="{9B1ED548-1CC4-48AC-A21C-C3D669C857B3}" type="presParOf" srcId="{E5186480-4D82-462C-9502-1175D18EDE14}" destId="{3E3BAE12-FED8-4E34-B950-4CA570455599}" srcOrd="1" destOrd="0" presId="urn:microsoft.com/office/officeart/2018/2/layout/IconVerticalSolidList"/>
    <dgm:cxn modelId="{6E3102BE-F56A-4B13-9429-114389A25FCE}" type="presParOf" srcId="{E5186480-4D82-462C-9502-1175D18EDE14}" destId="{81B5C37E-8FEA-4115-BF3B-678AA4A39991}" srcOrd="2" destOrd="0" presId="urn:microsoft.com/office/officeart/2018/2/layout/IconVerticalSolidList"/>
    <dgm:cxn modelId="{1F4EFEF4-839E-4501-A1DB-6B440F11F8F8}" type="presParOf" srcId="{E5186480-4D82-462C-9502-1175D18EDE14}" destId="{74AA177D-7615-40EC-B28D-E8CD2F8DC8BE}" srcOrd="3" destOrd="0" presId="urn:microsoft.com/office/officeart/2018/2/layout/IconVerticalSolidList"/>
    <dgm:cxn modelId="{4267A487-8706-4BAB-8851-F251556E2FAC}" type="presParOf" srcId="{4E07E664-5172-4409-9F4B-E8C45DD27E3E}" destId="{245CF22D-4569-40EA-93B3-A4FF68E6EE33}" srcOrd="3" destOrd="0" presId="urn:microsoft.com/office/officeart/2018/2/layout/IconVerticalSolidList"/>
    <dgm:cxn modelId="{8D40E61D-8196-48AD-9CEA-459BFEEC2022}" type="presParOf" srcId="{4E07E664-5172-4409-9F4B-E8C45DD27E3E}" destId="{43BD3DEC-FCF3-49BD-90E1-2B041DD250AE}" srcOrd="4" destOrd="0" presId="urn:microsoft.com/office/officeart/2018/2/layout/IconVerticalSolidList"/>
    <dgm:cxn modelId="{25C51B73-0F93-428A-81D8-27AA9521FCC7}" type="presParOf" srcId="{43BD3DEC-FCF3-49BD-90E1-2B041DD250AE}" destId="{1A4F0462-488C-4893-B8B0-AD917148F9BF}" srcOrd="0" destOrd="0" presId="urn:microsoft.com/office/officeart/2018/2/layout/IconVerticalSolidList"/>
    <dgm:cxn modelId="{9D88580A-787A-4C16-8286-51B10B842874}" type="presParOf" srcId="{43BD3DEC-FCF3-49BD-90E1-2B041DD250AE}" destId="{A24AF981-C09C-4B0E-AD3C-AB17CCEB6372}" srcOrd="1" destOrd="0" presId="urn:microsoft.com/office/officeart/2018/2/layout/IconVerticalSolidList"/>
    <dgm:cxn modelId="{A28DE3F6-E64F-46C9-9F17-C6E5B6FC7546}" type="presParOf" srcId="{43BD3DEC-FCF3-49BD-90E1-2B041DD250AE}" destId="{9BEF7D76-A1A6-4B1D-9090-33E6035709E5}" srcOrd="2" destOrd="0" presId="urn:microsoft.com/office/officeart/2018/2/layout/IconVerticalSolidList"/>
    <dgm:cxn modelId="{5FB6771D-CACF-40AC-A85F-B03C8D364B47}" type="presParOf" srcId="{43BD3DEC-FCF3-49BD-90E1-2B041DD250AE}" destId="{DC6979C8-D953-413F-BECB-B7A28402B5DD}" srcOrd="3" destOrd="0" presId="urn:microsoft.com/office/officeart/2018/2/layout/IconVerticalSolidList"/>
    <dgm:cxn modelId="{23EBB778-0217-44B7-A96B-8429C2528306}" type="presParOf" srcId="{4E07E664-5172-4409-9F4B-E8C45DD27E3E}" destId="{042702C1-0227-4FD5-AE56-B5FFD9954827}" srcOrd="5" destOrd="0" presId="urn:microsoft.com/office/officeart/2018/2/layout/IconVerticalSolidList"/>
    <dgm:cxn modelId="{9B544E55-A9EF-40A6-935F-5C7FDD133F58}" type="presParOf" srcId="{4E07E664-5172-4409-9F4B-E8C45DD27E3E}" destId="{DA711494-17E2-4D06-9551-679F1BCD254B}" srcOrd="6" destOrd="0" presId="urn:microsoft.com/office/officeart/2018/2/layout/IconVerticalSolidList"/>
    <dgm:cxn modelId="{F4FBEAA7-9E15-4560-A3C3-23732AD0F0C0}" type="presParOf" srcId="{DA711494-17E2-4D06-9551-679F1BCD254B}" destId="{AA90AC44-783E-4A4A-8B76-15F6254C83B7}" srcOrd="0" destOrd="0" presId="urn:microsoft.com/office/officeart/2018/2/layout/IconVerticalSolidList"/>
    <dgm:cxn modelId="{13878741-E876-4C1B-806C-867C5358D278}" type="presParOf" srcId="{DA711494-17E2-4D06-9551-679F1BCD254B}" destId="{F6C9766F-2657-472C-83FF-4B9A05369531}" srcOrd="1" destOrd="0" presId="urn:microsoft.com/office/officeart/2018/2/layout/IconVerticalSolidList"/>
    <dgm:cxn modelId="{2B870283-123A-4BDB-8F46-2BF6B6D9BD93}" type="presParOf" srcId="{DA711494-17E2-4D06-9551-679F1BCD254B}" destId="{55B492DE-0DE3-4A7E-91CB-E22C236EE37A}" srcOrd="2" destOrd="0" presId="urn:microsoft.com/office/officeart/2018/2/layout/IconVerticalSolidList"/>
    <dgm:cxn modelId="{7DD4F4C1-6702-45E0-8FD0-463757D9EE76}" type="presParOf" srcId="{DA711494-17E2-4D06-9551-679F1BCD254B}" destId="{C4078A00-D3B4-4AD4-902E-DE36157272CB}" srcOrd="3" destOrd="0" presId="urn:microsoft.com/office/officeart/2018/2/layout/IconVerticalSolidList"/>
    <dgm:cxn modelId="{5F2C8127-FE77-46DB-8BBA-97241237733C}" type="presParOf" srcId="{4E07E664-5172-4409-9F4B-E8C45DD27E3E}" destId="{4C8A6B61-9591-4A6D-AD3B-53518608A298}" srcOrd="7" destOrd="0" presId="urn:microsoft.com/office/officeart/2018/2/layout/IconVerticalSolidList"/>
    <dgm:cxn modelId="{2064BEFF-3D27-401E-A237-318C75BF0D1D}" type="presParOf" srcId="{4E07E664-5172-4409-9F4B-E8C45DD27E3E}" destId="{9AB99706-763C-487C-9EEC-F6074682EB5A}" srcOrd="8" destOrd="0" presId="urn:microsoft.com/office/officeart/2018/2/layout/IconVerticalSolidList"/>
    <dgm:cxn modelId="{815D4E4A-4D0C-4D71-BB98-B7804772D9EB}" type="presParOf" srcId="{9AB99706-763C-487C-9EEC-F6074682EB5A}" destId="{976461A4-47BC-4FD8-8118-717EBD9E63E6}" srcOrd="0" destOrd="0" presId="urn:microsoft.com/office/officeart/2018/2/layout/IconVerticalSolidList"/>
    <dgm:cxn modelId="{A228FEC1-3F16-47B9-A4A0-0AD863DC4837}" type="presParOf" srcId="{9AB99706-763C-487C-9EEC-F6074682EB5A}" destId="{5566A526-B4C9-4665-8794-3F946EA109D2}" srcOrd="1" destOrd="0" presId="urn:microsoft.com/office/officeart/2018/2/layout/IconVerticalSolidList"/>
    <dgm:cxn modelId="{93771317-AD9E-4EBF-B3E2-03CF7F5501BE}" type="presParOf" srcId="{9AB99706-763C-487C-9EEC-F6074682EB5A}" destId="{CC4E5444-EDE4-4CA0-9593-89E79281AD29}" srcOrd="2" destOrd="0" presId="urn:microsoft.com/office/officeart/2018/2/layout/IconVerticalSolidList"/>
    <dgm:cxn modelId="{880414E1-EA6D-49CD-B580-534CCFD90B79}" type="presParOf" srcId="{9AB99706-763C-487C-9EEC-F6074682EB5A}" destId="{1FE7B155-6B24-4EBA-96B2-3B70B32148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3B618-B7AE-4954-81AD-8B6B2F4440C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5E7CFB-8D36-4165-961B-D07051E290DE}">
      <dgm:prSet/>
      <dgm:spPr/>
      <dgm:t>
        <a:bodyPr/>
        <a:lstStyle/>
        <a:p>
          <a:r>
            <a:rPr lang="en-US"/>
            <a:t>Enhance Internal Controls</a:t>
          </a:r>
        </a:p>
      </dgm:t>
    </dgm:pt>
    <dgm:pt modelId="{4514AF8A-8363-485C-8F54-54B6F5194461}" type="parTrans" cxnId="{1C833DB7-CFCA-49E2-A9B4-5E8A846BB053}">
      <dgm:prSet/>
      <dgm:spPr/>
      <dgm:t>
        <a:bodyPr/>
        <a:lstStyle/>
        <a:p>
          <a:endParaRPr lang="en-US"/>
        </a:p>
      </dgm:t>
    </dgm:pt>
    <dgm:pt modelId="{87313D0D-E20D-4751-A626-305F9DC04B69}" type="sibTrans" cxnId="{1C833DB7-CFCA-49E2-A9B4-5E8A846BB053}">
      <dgm:prSet/>
      <dgm:spPr/>
      <dgm:t>
        <a:bodyPr/>
        <a:lstStyle/>
        <a:p>
          <a:endParaRPr lang="en-US"/>
        </a:p>
      </dgm:t>
    </dgm:pt>
    <dgm:pt modelId="{250000F5-E50B-43EE-A5D9-52A2A7E2C764}">
      <dgm:prSet/>
      <dgm:spPr/>
      <dgm:t>
        <a:bodyPr/>
        <a:lstStyle/>
        <a:p>
          <a:r>
            <a:rPr lang="en-US"/>
            <a:t>Turnover and training no longer a concern</a:t>
          </a:r>
        </a:p>
      </dgm:t>
    </dgm:pt>
    <dgm:pt modelId="{DFA25B67-A079-4105-9803-4B9472F60B59}" type="parTrans" cxnId="{0F4E500D-1A49-424C-B3D1-1CF66137AFBD}">
      <dgm:prSet/>
      <dgm:spPr/>
      <dgm:t>
        <a:bodyPr/>
        <a:lstStyle/>
        <a:p>
          <a:endParaRPr lang="en-US"/>
        </a:p>
      </dgm:t>
    </dgm:pt>
    <dgm:pt modelId="{A1E5DB9A-857D-4EAA-B032-B76037B5B8FD}" type="sibTrans" cxnId="{0F4E500D-1A49-424C-B3D1-1CF66137AFBD}">
      <dgm:prSet/>
      <dgm:spPr/>
      <dgm:t>
        <a:bodyPr/>
        <a:lstStyle/>
        <a:p>
          <a:endParaRPr lang="en-US"/>
        </a:p>
      </dgm:t>
    </dgm:pt>
    <dgm:pt modelId="{9544B6CE-27DF-4CD8-B617-112F79A7B7D0}">
      <dgm:prSet/>
      <dgm:spPr/>
      <dgm:t>
        <a:bodyPr/>
        <a:lstStyle/>
        <a:p>
          <a:r>
            <a:rPr lang="en-US"/>
            <a:t>Talent Gap</a:t>
          </a:r>
        </a:p>
      </dgm:t>
    </dgm:pt>
    <dgm:pt modelId="{1B87B035-EB65-4803-B7E9-05793035FD0D}" type="parTrans" cxnId="{CA4CF46B-40E7-44B7-A296-80249A7F4409}">
      <dgm:prSet/>
      <dgm:spPr/>
      <dgm:t>
        <a:bodyPr/>
        <a:lstStyle/>
        <a:p>
          <a:endParaRPr lang="en-US"/>
        </a:p>
      </dgm:t>
    </dgm:pt>
    <dgm:pt modelId="{623E8EC6-657D-4110-AFDE-0ABC9AA84CCF}" type="sibTrans" cxnId="{CA4CF46B-40E7-44B7-A296-80249A7F4409}">
      <dgm:prSet/>
      <dgm:spPr/>
      <dgm:t>
        <a:bodyPr/>
        <a:lstStyle/>
        <a:p>
          <a:endParaRPr lang="en-US"/>
        </a:p>
      </dgm:t>
    </dgm:pt>
    <dgm:pt modelId="{B279806B-0524-4D4D-B9D5-3B69E8B8AFD7}">
      <dgm:prSet/>
      <dgm:spPr/>
      <dgm:t>
        <a:bodyPr/>
        <a:lstStyle/>
        <a:p>
          <a:r>
            <a:rPr lang="en-US"/>
            <a:t>Employee / Resource Retention</a:t>
          </a:r>
        </a:p>
      </dgm:t>
    </dgm:pt>
    <dgm:pt modelId="{66A00E2F-1026-4163-A97C-C14A648715F9}" type="parTrans" cxnId="{0B3FFFAC-CBBE-46A1-B042-8D97194471DE}">
      <dgm:prSet/>
      <dgm:spPr/>
      <dgm:t>
        <a:bodyPr/>
        <a:lstStyle/>
        <a:p>
          <a:endParaRPr lang="en-US"/>
        </a:p>
      </dgm:t>
    </dgm:pt>
    <dgm:pt modelId="{5E19AC85-5AE7-47C0-BFB3-8181B018ED46}" type="sibTrans" cxnId="{0B3FFFAC-CBBE-46A1-B042-8D97194471DE}">
      <dgm:prSet/>
      <dgm:spPr/>
      <dgm:t>
        <a:bodyPr/>
        <a:lstStyle/>
        <a:p>
          <a:endParaRPr lang="en-US"/>
        </a:p>
      </dgm:t>
    </dgm:pt>
    <dgm:pt modelId="{E9576C01-1716-4538-AEDE-2C1AED417C5D}">
      <dgm:prSet/>
      <dgm:spPr/>
      <dgm:t>
        <a:bodyPr/>
        <a:lstStyle/>
        <a:p>
          <a:r>
            <a:rPr lang="en-US"/>
            <a:t>Scaling Resources in more time sensitive periods</a:t>
          </a:r>
        </a:p>
      </dgm:t>
    </dgm:pt>
    <dgm:pt modelId="{0A301DEF-4887-402A-B7C4-7CD4F3407108}" type="parTrans" cxnId="{DEC6ECA9-A064-4388-9BBD-8B93233CBBB4}">
      <dgm:prSet/>
      <dgm:spPr/>
      <dgm:t>
        <a:bodyPr/>
        <a:lstStyle/>
        <a:p>
          <a:endParaRPr lang="en-US"/>
        </a:p>
      </dgm:t>
    </dgm:pt>
    <dgm:pt modelId="{F27A1DF1-0B18-4F16-A276-9FF2B8EDAA67}" type="sibTrans" cxnId="{DEC6ECA9-A064-4388-9BBD-8B93233CBBB4}">
      <dgm:prSet/>
      <dgm:spPr/>
      <dgm:t>
        <a:bodyPr/>
        <a:lstStyle/>
        <a:p>
          <a:endParaRPr lang="en-US"/>
        </a:p>
      </dgm:t>
    </dgm:pt>
    <dgm:pt modelId="{7E82FB1A-7046-48E5-8365-E9EEDAFB00B2}">
      <dgm:prSet/>
      <dgm:spPr/>
      <dgm:t>
        <a:bodyPr/>
        <a:lstStyle/>
        <a:p>
          <a:r>
            <a:rPr lang="en-US"/>
            <a:t>Coverage when life happens</a:t>
          </a:r>
        </a:p>
      </dgm:t>
    </dgm:pt>
    <dgm:pt modelId="{794C7016-047C-4167-A1A3-15B9656D9648}" type="parTrans" cxnId="{C819FEA3-0BE5-4ABF-B66B-DADF22AA9352}">
      <dgm:prSet/>
      <dgm:spPr/>
      <dgm:t>
        <a:bodyPr/>
        <a:lstStyle/>
        <a:p>
          <a:endParaRPr lang="en-US"/>
        </a:p>
      </dgm:t>
    </dgm:pt>
    <dgm:pt modelId="{DF2CE454-A961-46BB-952A-E531DF2845DA}" type="sibTrans" cxnId="{C819FEA3-0BE5-4ABF-B66B-DADF22AA9352}">
      <dgm:prSet/>
      <dgm:spPr/>
      <dgm:t>
        <a:bodyPr/>
        <a:lstStyle/>
        <a:p>
          <a:endParaRPr lang="en-US"/>
        </a:p>
      </dgm:t>
    </dgm:pt>
    <dgm:pt modelId="{D3C8BEAA-754C-4539-8971-05EFF0866ECB}" type="pres">
      <dgm:prSet presAssocID="{8EB3B618-B7AE-4954-81AD-8B6B2F4440CF}" presName="diagram" presStyleCnt="0">
        <dgm:presLayoutVars>
          <dgm:dir/>
          <dgm:resizeHandles val="exact"/>
        </dgm:presLayoutVars>
      </dgm:prSet>
      <dgm:spPr/>
    </dgm:pt>
    <dgm:pt modelId="{0F2427F4-43F8-4080-A3F5-EF5A78684B3F}" type="pres">
      <dgm:prSet presAssocID="{555E7CFB-8D36-4165-961B-D07051E290DE}" presName="arrow" presStyleLbl="node1" presStyleIdx="0" presStyleCnt="6">
        <dgm:presLayoutVars>
          <dgm:bulletEnabled val="1"/>
        </dgm:presLayoutVars>
      </dgm:prSet>
      <dgm:spPr/>
    </dgm:pt>
    <dgm:pt modelId="{CA664A8F-1275-44A5-8C92-BE1CECB21169}" type="pres">
      <dgm:prSet presAssocID="{250000F5-E50B-43EE-A5D9-52A2A7E2C764}" presName="arrow" presStyleLbl="node1" presStyleIdx="1" presStyleCnt="6">
        <dgm:presLayoutVars>
          <dgm:bulletEnabled val="1"/>
        </dgm:presLayoutVars>
      </dgm:prSet>
      <dgm:spPr/>
    </dgm:pt>
    <dgm:pt modelId="{452677C9-5649-4128-9E70-5087074B0223}" type="pres">
      <dgm:prSet presAssocID="{9544B6CE-27DF-4CD8-B617-112F79A7B7D0}" presName="arrow" presStyleLbl="node1" presStyleIdx="2" presStyleCnt="6">
        <dgm:presLayoutVars>
          <dgm:bulletEnabled val="1"/>
        </dgm:presLayoutVars>
      </dgm:prSet>
      <dgm:spPr/>
    </dgm:pt>
    <dgm:pt modelId="{A5DB625A-8E1D-44C3-8A22-D3AE679C2A17}" type="pres">
      <dgm:prSet presAssocID="{B279806B-0524-4D4D-B9D5-3B69E8B8AFD7}" presName="arrow" presStyleLbl="node1" presStyleIdx="3" presStyleCnt="6">
        <dgm:presLayoutVars>
          <dgm:bulletEnabled val="1"/>
        </dgm:presLayoutVars>
      </dgm:prSet>
      <dgm:spPr/>
    </dgm:pt>
    <dgm:pt modelId="{F204CD5F-DCBA-46D0-810C-4C1ED79077FA}" type="pres">
      <dgm:prSet presAssocID="{E9576C01-1716-4538-AEDE-2C1AED417C5D}" presName="arrow" presStyleLbl="node1" presStyleIdx="4" presStyleCnt="6">
        <dgm:presLayoutVars>
          <dgm:bulletEnabled val="1"/>
        </dgm:presLayoutVars>
      </dgm:prSet>
      <dgm:spPr/>
    </dgm:pt>
    <dgm:pt modelId="{CEEF9089-0775-4E70-AA22-59C79AAC842C}" type="pres">
      <dgm:prSet presAssocID="{7E82FB1A-7046-48E5-8365-E9EEDAFB00B2}" presName="arrow" presStyleLbl="node1" presStyleIdx="5" presStyleCnt="6">
        <dgm:presLayoutVars>
          <dgm:bulletEnabled val="1"/>
        </dgm:presLayoutVars>
      </dgm:prSet>
      <dgm:spPr/>
    </dgm:pt>
  </dgm:ptLst>
  <dgm:cxnLst>
    <dgm:cxn modelId="{0F4E500D-1A49-424C-B3D1-1CF66137AFBD}" srcId="{8EB3B618-B7AE-4954-81AD-8B6B2F4440CF}" destId="{250000F5-E50B-43EE-A5D9-52A2A7E2C764}" srcOrd="1" destOrd="0" parTransId="{DFA25B67-A079-4105-9803-4B9472F60B59}" sibTransId="{A1E5DB9A-857D-4EAA-B032-B76037B5B8FD}"/>
    <dgm:cxn modelId="{E34DF814-569E-44F0-AC7C-EB8371F63966}" type="presOf" srcId="{250000F5-E50B-43EE-A5D9-52A2A7E2C764}" destId="{CA664A8F-1275-44A5-8C92-BE1CECB21169}" srcOrd="0" destOrd="0" presId="urn:microsoft.com/office/officeart/2005/8/layout/arrow5"/>
    <dgm:cxn modelId="{D98FE62D-84EE-426F-8168-65C7101AC1B0}" type="presOf" srcId="{E9576C01-1716-4538-AEDE-2C1AED417C5D}" destId="{F204CD5F-DCBA-46D0-810C-4C1ED79077FA}" srcOrd="0" destOrd="0" presId="urn:microsoft.com/office/officeart/2005/8/layout/arrow5"/>
    <dgm:cxn modelId="{CA4CF46B-40E7-44B7-A296-80249A7F4409}" srcId="{8EB3B618-B7AE-4954-81AD-8B6B2F4440CF}" destId="{9544B6CE-27DF-4CD8-B617-112F79A7B7D0}" srcOrd="2" destOrd="0" parTransId="{1B87B035-EB65-4803-B7E9-05793035FD0D}" sibTransId="{623E8EC6-657D-4110-AFDE-0ABC9AA84CCF}"/>
    <dgm:cxn modelId="{1F76026D-F5B7-4046-AEB8-ED61C76CBD92}" type="presOf" srcId="{555E7CFB-8D36-4165-961B-D07051E290DE}" destId="{0F2427F4-43F8-4080-A3F5-EF5A78684B3F}" srcOrd="0" destOrd="0" presId="urn:microsoft.com/office/officeart/2005/8/layout/arrow5"/>
    <dgm:cxn modelId="{2CCFD675-D3F4-4FB3-B68D-7AEA84E55886}" type="presOf" srcId="{8EB3B618-B7AE-4954-81AD-8B6B2F4440CF}" destId="{D3C8BEAA-754C-4539-8971-05EFF0866ECB}" srcOrd="0" destOrd="0" presId="urn:microsoft.com/office/officeart/2005/8/layout/arrow5"/>
    <dgm:cxn modelId="{A7DD3A78-861F-4A95-B470-AB035C2A31C2}" type="presOf" srcId="{7E82FB1A-7046-48E5-8365-E9EEDAFB00B2}" destId="{CEEF9089-0775-4E70-AA22-59C79AAC842C}" srcOrd="0" destOrd="0" presId="urn:microsoft.com/office/officeart/2005/8/layout/arrow5"/>
    <dgm:cxn modelId="{C819FEA3-0BE5-4ABF-B66B-DADF22AA9352}" srcId="{8EB3B618-B7AE-4954-81AD-8B6B2F4440CF}" destId="{7E82FB1A-7046-48E5-8365-E9EEDAFB00B2}" srcOrd="5" destOrd="0" parTransId="{794C7016-047C-4167-A1A3-15B9656D9648}" sibTransId="{DF2CE454-A961-46BB-952A-E531DF2845DA}"/>
    <dgm:cxn modelId="{E7950DA6-D021-4DF7-9F59-1282D692C6AF}" type="presOf" srcId="{9544B6CE-27DF-4CD8-B617-112F79A7B7D0}" destId="{452677C9-5649-4128-9E70-5087074B0223}" srcOrd="0" destOrd="0" presId="urn:microsoft.com/office/officeart/2005/8/layout/arrow5"/>
    <dgm:cxn modelId="{DEC6ECA9-A064-4388-9BBD-8B93233CBBB4}" srcId="{8EB3B618-B7AE-4954-81AD-8B6B2F4440CF}" destId="{E9576C01-1716-4538-AEDE-2C1AED417C5D}" srcOrd="4" destOrd="0" parTransId="{0A301DEF-4887-402A-B7C4-7CD4F3407108}" sibTransId="{F27A1DF1-0B18-4F16-A276-9FF2B8EDAA67}"/>
    <dgm:cxn modelId="{0B3FFFAC-CBBE-46A1-B042-8D97194471DE}" srcId="{8EB3B618-B7AE-4954-81AD-8B6B2F4440CF}" destId="{B279806B-0524-4D4D-B9D5-3B69E8B8AFD7}" srcOrd="3" destOrd="0" parTransId="{66A00E2F-1026-4163-A97C-C14A648715F9}" sibTransId="{5E19AC85-5AE7-47C0-BFB3-8181B018ED46}"/>
    <dgm:cxn modelId="{1C833DB7-CFCA-49E2-A9B4-5E8A846BB053}" srcId="{8EB3B618-B7AE-4954-81AD-8B6B2F4440CF}" destId="{555E7CFB-8D36-4165-961B-D07051E290DE}" srcOrd="0" destOrd="0" parTransId="{4514AF8A-8363-485C-8F54-54B6F5194461}" sibTransId="{87313D0D-E20D-4751-A626-305F9DC04B69}"/>
    <dgm:cxn modelId="{151CEBE8-3F48-4CC0-B2B7-B3C9DD8BABE0}" type="presOf" srcId="{B279806B-0524-4D4D-B9D5-3B69E8B8AFD7}" destId="{A5DB625A-8E1D-44C3-8A22-D3AE679C2A17}" srcOrd="0" destOrd="0" presId="urn:microsoft.com/office/officeart/2005/8/layout/arrow5"/>
    <dgm:cxn modelId="{238CD2F3-F7BE-46E5-A944-F6D044C84CC2}" type="presParOf" srcId="{D3C8BEAA-754C-4539-8971-05EFF0866ECB}" destId="{0F2427F4-43F8-4080-A3F5-EF5A78684B3F}" srcOrd="0" destOrd="0" presId="urn:microsoft.com/office/officeart/2005/8/layout/arrow5"/>
    <dgm:cxn modelId="{EDA4096A-D4B0-48CB-BE8A-2725FB63351D}" type="presParOf" srcId="{D3C8BEAA-754C-4539-8971-05EFF0866ECB}" destId="{CA664A8F-1275-44A5-8C92-BE1CECB21169}" srcOrd="1" destOrd="0" presId="urn:microsoft.com/office/officeart/2005/8/layout/arrow5"/>
    <dgm:cxn modelId="{F842A48E-F3B6-4E1F-A588-E1280A5A930D}" type="presParOf" srcId="{D3C8BEAA-754C-4539-8971-05EFF0866ECB}" destId="{452677C9-5649-4128-9E70-5087074B0223}" srcOrd="2" destOrd="0" presId="urn:microsoft.com/office/officeart/2005/8/layout/arrow5"/>
    <dgm:cxn modelId="{14C8F29D-5197-445B-88C7-D1E6DB5DB40E}" type="presParOf" srcId="{D3C8BEAA-754C-4539-8971-05EFF0866ECB}" destId="{A5DB625A-8E1D-44C3-8A22-D3AE679C2A17}" srcOrd="3" destOrd="0" presId="urn:microsoft.com/office/officeart/2005/8/layout/arrow5"/>
    <dgm:cxn modelId="{DE106746-F117-4DD3-B192-022D41E891E9}" type="presParOf" srcId="{D3C8BEAA-754C-4539-8971-05EFF0866ECB}" destId="{F204CD5F-DCBA-46D0-810C-4C1ED79077FA}" srcOrd="4" destOrd="0" presId="urn:microsoft.com/office/officeart/2005/8/layout/arrow5"/>
    <dgm:cxn modelId="{73630277-5395-43FE-8AE8-A7ED40805B36}" type="presParOf" srcId="{D3C8BEAA-754C-4539-8971-05EFF0866ECB}" destId="{CEEF9089-0775-4E70-AA22-59C79AAC842C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65DCC-CB46-4A68-AEC3-2193107F529A}">
      <dsp:nvSpPr>
        <dsp:cNvPr id="0" name=""/>
        <dsp:cNvSpPr/>
      </dsp:nvSpPr>
      <dsp:spPr>
        <a:xfrm>
          <a:off x="0" y="4241"/>
          <a:ext cx="6971184" cy="9034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F4166-F260-4E2C-A56B-D2FB543B5CFA}">
      <dsp:nvSpPr>
        <dsp:cNvPr id="0" name=""/>
        <dsp:cNvSpPr/>
      </dsp:nvSpPr>
      <dsp:spPr>
        <a:xfrm>
          <a:off x="273286" y="207512"/>
          <a:ext cx="496885" cy="4968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A6511-DA09-4F3E-85B3-20AF31FBB7A2}">
      <dsp:nvSpPr>
        <dsp:cNvPr id="0" name=""/>
        <dsp:cNvSpPr/>
      </dsp:nvSpPr>
      <dsp:spPr>
        <a:xfrm>
          <a:off x="1043459" y="4241"/>
          <a:ext cx="5927724" cy="9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3" tIns="95613" rIns="95613" bIns="956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Increasing Complexity of Plan Administration</a:t>
          </a:r>
        </a:p>
      </dsp:txBody>
      <dsp:txXfrm>
        <a:off x="1043459" y="4241"/>
        <a:ext cx="5927724" cy="903427"/>
      </dsp:txXfrm>
    </dsp:sp>
    <dsp:sp modelId="{ED00840C-DD52-4458-90B8-EDF14221C58B}">
      <dsp:nvSpPr>
        <dsp:cNvPr id="0" name=""/>
        <dsp:cNvSpPr/>
      </dsp:nvSpPr>
      <dsp:spPr>
        <a:xfrm>
          <a:off x="0" y="1133526"/>
          <a:ext cx="6971184" cy="9034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BAE12-FED8-4E34-B950-4CA570455599}">
      <dsp:nvSpPr>
        <dsp:cNvPr id="0" name=""/>
        <dsp:cNvSpPr/>
      </dsp:nvSpPr>
      <dsp:spPr>
        <a:xfrm>
          <a:off x="273286" y="1336797"/>
          <a:ext cx="496885" cy="4968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A177D-7615-40EC-B28D-E8CD2F8DC8BE}">
      <dsp:nvSpPr>
        <dsp:cNvPr id="0" name=""/>
        <dsp:cNvSpPr/>
      </dsp:nvSpPr>
      <dsp:spPr>
        <a:xfrm>
          <a:off x="1043459" y="1133526"/>
          <a:ext cx="5927724" cy="9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3" tIns="95613" rIns="95613" bIns="956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Importance of Compliance</a:t>
          </a:r>
        </a:p>
      </dsp:txBody>
      <dsp:txXfrm>
        <a:off x="1043459" y="1133526"/>
        <a:ext cx="5927724" cy="903427"/>
      </dsp:txXfrm>
    </dsp:sp>
    <dsp:sp modelId="{1A4F0462-488C-4893-B8B0-AD917148F9BF}">
      <dsp:nvSpPr>
        <dsp:cNvPr id="0" name=""/>
        <dsp:cNvSpPr/>
      </dsp:nvSpPr>
      <dsp:spPr>
        <a:xfrm>
          <a:off x="0" y="2262811"/>
          <a:ext cx="6971184" cy="9034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AF981-C09C-4B0E-AD3C-AB17CCEB6372}">
      <dsp:nvSpPr>
        <dsp:cNvPr id="0" name=""/>
        <dsp:cNvSpPr/>
      </dsp:nvSpPr>
      <dsp:spPr>
        <a:xfrm>
          <a:off x="273286" y="2466082"/>
          <a:ext cx="496885" cy="4968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979C8-D953-413F-BECB-B7A28402B5DD}">
      <dsp:nvSpPr>
        <dsp:cNvPr id="0" name=""/>
        <dsp:cNvSpPr/>
      </dsp:nvSpPr>
      <dsp:spPr>
        <a:xfrm>
          <a:off x="1043459" y="2262811"/>
          <a:ext cx="5927724" cy="9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3" tIns="95613" rIns="95613" bIns="956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Access to Technology</a:t>
          </a:r>
        </a:p>
      </dsp:txBody>
      <dsp:txXfrm>
        <a:off x="1043459" y="2262811"/>
        <a:ext cx="5927724" cy="903427"/>
      </dsp:txXfrm>
    </dsp:sp>
    <dsp:sp modelId="{AA90AC44-783E-4A4A-8B76-15F6254C83B7}">
      <dsp:nvSpPr>
        <dsp:cNvPr id="0" name=""/>
        <dsp:cNvSpPr/>
      </dsp:nvSpPr>
      <dsp:spPr>
        <a:xfrm>
          <a:off x="0" y="3392095"/>
          <a:ext cx="6971184" cy="9034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9766F-2657-472C-83FF-4B9A05369531}">
      <dsp:nvSpPr>
        <dsp:cNvPr id="0" name=""/>
        <dsp:cNvSpPr/>
      </dsp:nvSpPr>
      <dsp:spPr>
        <a:xfrm>
          <a:off x="273286" y="3595367"/>
          <a:ext cx="496885" cy="4968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78A00-D3B4-4AD4-902E-DE36157272CB}">
      <dsp:nvSpPr>
        <dsp:cNvPr id="0" name=""/>
        <dsp:cNvSpPr/>
      </dsp:nvSpPr>
      <dsp:spPr>
        <a:xfrm>
          <a:off x="1043459" y="3392095"/>
          <a:ext cx="5927724" cy="9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3" tIns="95613" rIns="95613" bIns="956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Reducing the burden on Staff</a:t>
          </a:r>
        </a:p>
      </dsp:txBody>
      <dsp:txXfrm>
        <a:off x="1043459" y="3392095"/>
        <a:ext cx="5927724" cy="903427"/>
      </dsp:txXfrm>
    </dsp:sp>
    <dsp:sp modelId="{976461A4-47BC-4FD8-8118-717EBD9E63E6}">
      <dsp:nvSpPr>
        <dsp:cNvPr id="0" name=""/>
        <dsp:cNvSpPr/>
      </dsp:nvSpPr>
      <dsp:spPr>
        <a:xfrm>
          <a:off x="0" y="4521380"/>
          <a:ext cx="6971184" cy="9034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6A526-B4C9-4665-8794-3F946EA109D2}">
      <dsp:nvSpPr>
        <dsp:cNvPr id="0" name=""/>
        <dsp:cNvSpPr/>
      </dsp:nvSpPr>
      <dsp:spPr>
        <a:xfrm>
          <a:off x="273286" y="4724651"/>
          <a:ext cx="496885" cy="4968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7B155-6B24-4EBA-96B2-3B70B3214820}">
      <dsp:nvSpPr>
        <dsp:cNvPr id="0" name=""/>
        <dsp:cNvSpPr/>
      </dsp:nvSpPr>
      <dsp:spPr>
        <a:xfrm>
          <a:off x="1043459" y="4521380"/>
          <a:ext cx="5927724" cy="903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13" tIns="95613" rIns="95613" bIns="9561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Resources no longer available</a:t>
          </a:r>
        </a:p>
      </dsp:txBody>
      <dsp:txXfrm>
        <a:off x="1043459" y="4521380"/>
        <a:ext cx="5927724" cy="903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427F4-43F8-4080-A3F5-EF5A78684B3F}">
      <dsp:nvSpPr>
        <dsp:cNvPr id="0" name=""/>
        <dsp:cNvSpPr/>
      </dsp:nvSpPr>
      <dsp:spPr>
        <a:xfrm>
          <a:off x="4913132" y="1623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Enhance Internal Controls</a:t>
          </a:r>
        </a:p>
      </dsp:txBody>
      <dsp:txXfrm>
        <a:off x="5288566" y="1623"/>
        <a:ext cx="750867" cy="1238931"/>
      </dsp:txXfrm>
    </dsp:sp>
    <dsp:sp modelId="{CA664A8F-1275-44A5-8C92-BE1CECB21169}">
      <dsp:nvSpPr>
        <dsp:cNvPr id="0" name=""/>
        <dsp:cNvSpPr/>
      </dsp:nvSpPr>
      <dsp:spPr>
        <a:xfrm rot="3600000">
          <a:off x="6287631" y="795190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Turnover and training no longer a concern</a:t>
          </a:r>
        </a:p>
      </dsp:txBody>
      <dsp:txXfrm rot="-5400000">
        <a:off x="6532830" y="1104923"/>
        <a:ext cx="1238931" cy="750867"/>
      </dsp:txXfrm>
    </dsp:sp>
    <dsp:sp modelId="{452677C9-5649-4128-9E70-5087074B0223}">
      <dsp:nvSpPr>
        <dsp:cNvPr id="0" name=""/>
        <dsp:cNvSpPr/>
      </dsp:nvSpPr>
      <dsp:spPr>
        <a:xfrm rot="7200000">
          <a:off x="6287631" y="2382325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Talent Gap</a:t>
          </a:r>
        </a:p>
      </dsp:txBody>
      <dsp:txXfrm rot="-5400000">
        <a:off x="6532829" y="2823460"/>
        <a:ext cx="1238931" cy="750867"/>
      </dsp:txXfrm>
    </dsp:sp>
    <dsp:sp modelId="{A5DB625A-8E1D-44C3-8A22-D3AE679C2A17}">
      <dsp:nvSpPr>
        <dsp:cNvPr id="0" name=""/>
        <dsp:cNvSpPr/>
      </dsp:nvSpPr>
      <dsp:spPr>
        <a:xfrm rot="10800000">
          <a:off x="4913132" y="3175892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Employee / Resource Retention</a:t>
          </a:r>
        </a:p>
      </dsp:txBody>
      <dsp:txXfrm rot="10800000">
        <a:off x="5288565" y="3438695"/>
        <a:ext cx="750867" cy="1238931"/>
      </dsp:txXfrm>
    </dsp:sp>
    <dsp:sp modelId="{F204CD5F-DCBA-46D0-810C-4C1ED79077FA}">
      <dsp:nvSpPr>
        <dsp:cNvPr id="0" name=""/>
        <dsp:cNvSpPr/>
      </dsp:nvSpPr>
      <dsp:spPr>
        <a:xfrm rot="14400000">
          <a:off x="3538633" y="2382325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Scaling Resources in more time sensitive periods</a:t>
          </a:r>
        </a:p>
      </dsp:txBody>
      <dsp:txXfrm rot="5400000">
        <a:off x="3556237" y="2823459"/>
        <a:ext cx="1238931" cy="750867"/>
      </dsp:txXfrm>
    </dsp:sp>
    <dsp:sp modelId="{CEEF9089-0775-4E70-AA22-59C79AAC842C}">
      <dsp:nvSpPr>
        <dsp:cNvPr id="0" name=""/>
        <dsp:cNvSpPr/>
      </dsp:nvSpPr>
      <dsp:spPr>
        <a:xfrm rot="18000000">
          <a:off x="3538633" y="795190"/>
          <a:ext cx="1501734" cy="1501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Coverage when life happens</a:t>
          </a:r>
        </a:p>
      </dsp:txBody>
      <dsp:txXfrm rot="5400000">
        <a:off x="3556238" y="1104922"/>
        <a:ext cx="1238931" cy="750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06E4C-3261-41F6-BE80-424A764CCE1B}" type="datetime1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7D53-333C-4072-B539-A0EA8C0B11F3}" type="datetime1">
              <a:rPr lang="en-US" noProof="0" smtClean="0"/>
              <a:t>8/18/2022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11" Type="http://schemas.openxmlformats.org/officeDocument/2006/relationships/image" Target="../media/image2.jp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/>
          <a:lstStyle/>
          <a:p>
            <a:r>
              <a:rPr lang="en-US" dirty="0"/>
              <a:t>Outsourcing Administration?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/>
          <a:lstStyle/>
          <a:p>
            <a:r>
              <a:rPr lang="en-US" dirty="0"/>
              <a:t>Does it make sense for your fund?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241800"/>
            <a:ext cx="1402741" cy="394389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br>
              <a:rPr lang="en-US" sz="2400" b="1" i="0" spc="-1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en-US" b="0" i="0" spc="14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0EE23-BF4F-B567-2DC7-CDF8C985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1350"/>
            <a:ext cx="12191999" cy="4866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BE9BD30-01C7-AC6D-B586-4D5D8D391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76726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1CA36A-C9E8-7FE7-E3E7-019912AF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Outsourcing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FBE350-8A8E-5E79-4C91-42A4772793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Continuity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5CA5EDFB-F84F-0090-4E35-596624F1DA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2000" y="1512000"/>
          <a:ext cx="11328000" cy="467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93D03-D471-E72C-AB15-CC049875AFC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C1348D-ABDC-9B68-3913-C1A34FE82E36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7664CB-F30B-A0BA-EED0-371FEFEE63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008C03-3C7B-B06B-6C9B-84534DF4E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Transition Considerations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to evaluate options – What is the next step?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A517597-6A63-BA3E-2C3A-4FF5B2ADFE94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51F74-0246-91CB-8BBF-26E4B3B59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42A72DD-FCDF-FFBC-E80A-BF047D021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3889" y="1092200"/>
            <a:ext cx="3837117" cy="166151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ctr"/>
            <a:r>
              <a:rPr lang="en-US" sz="4400" dirty="0"/>
              <a:t>Questions</a:t>
            </a:r>
            <a:r>
              <a:rPr lang="en-US" sz="4000" dirty="0"/>
              <a:t>??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459280-FEF1-B36F-CDDF-76E0CC405B40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4AB1B-FC18-30D4-5092-A521A18D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231E47-8979-0C9E-5FDC-2A68641B0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hand clapping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290" y="2551280"/>
            <a:ext cx="4277710" cy="1260758"/>
          </a:xfrm>
        </p:spPr>
        <p:txBody>
          <a:bodyPr/>
          <a:lstStyle/>
          <a:p>
            <a:r>
              <a:rPr lang="en-US" dirty="0"/>
              <a:t>Thank 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14290" y="3657599"/>
            <a:ext cx="3454252" cy="616905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Stephanie Masson</a:t>
            </a:r>
          </a:p>
          <a:p>
            <a:r>
              <a:rPr lang="en-US" dirty="0"/>
              <a:t>A.J. Weber</a:t>
            </a:r>
          </a:p>
        </p:txBody>
      </p:sp>
      <p:pic>
        <p:nvPicPr>
          <p:cNvPr id="8" name="Graphic 7" descr="User" title="Icon - Presenter Name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14290" y="4355876"/>
            <a:ext cx="3454252" cy="316801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630-393-1483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14290" y="4753639"/>
            <a:ext cx="3454252" cy="287124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office@lauterbachamen.com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14290" y="5105452"/>
            <a:ext cx="3454252" cy="550741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dirty="0"/>
              <a:t>www.lauterbachamen.com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2C063E3-C82A-B344-E9E8-97508CBE0BE7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70FAA-4EA9-B668-6769-4937E4F4A6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85C8382-6AF7-6722-6FB9-04411257DB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000" y="186248"/>
            <a:ext cx="5378400" cy="576445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Introduction:</a:t>
            </a:r>
          </a:p>
          <a:p>
            <a:pPr marL="0" indent="0">
              <a:buNone/>
            </a:pPr>
            <a:r>
              <a:rPr lang="en-US" dirty="0"/>
              <a:t>Stephanie Masson &amp; A.J. Weber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b="1" dirty="0"/>
              <a:t>What is outsourcing?</a:t>
            </a:r>
          </a:p>
          <a:p>
            <a:pPr marL="342900" indent="-342900">
              <a:buAutoNum type="arabicParenR"/>
            </a:pPr>
            <a:r>
              <a:rPr lang="en-US" b="1" dirty="0"/>
              <a:t>When is the right time?</a:t>
            </a:r>
          </a:p>
          <a:p>
            <a:pPr marL="342900" indent="-342900">
              <a:buAutoNum type="arabicParenR"/>
            </a:pPr>
            <a:r>
              <a:rPr lang="en-US" b="1" dirty="0"/>
              <a:t>Why consider outsourcing as an option?</a:t>
            </a:r>
          </a:p>
          <a:p>
            <a:pPr marL="342900" indent="-342900">
              <a:buAutoNum type="arabicParenR"/>
            </a:pPr>
            <a:r>
              <a:rPr lang="en-US" b="1" dirty="0"/>
              <a:t>How to evaluate options?</a:t>
            </a:r>
          </a:p>
          <a:p>
            <a:pPr marL="342900" indent="-342900">
              <a:buAutoNum type="arabicParenR"/>
            </a:pPr>
            <a:r>
              <a:rPr lang="en-US" b="1" dirty="0"/>
              <a:t>Transition considerations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Lauterbach &amp; Amen is a public accounting firm providing pension administration to over 300 public safety pension funds.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0"/>
            <a:ext cx="432000" cy="486649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8C743-731D-78A4-257D-9433D747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A98381B-A89E-A960-CF07-9835598C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Hand writing on post-it no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1869796"/>
            <a:ext cx="6641900" cy="1124345"/>
          </a:xfrm>
        </p:spPr>
        <p:txBody>
          <a:bodyPr/>
          <a:lstStyle/>
          <a:p>
            <a:r>
              <a:rPr lang="en-US" dirty="0"/>
              <a:t>What is Outsourcing?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Trends in Outsourcing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Typical Outsourced Services</a:t>
            </a:r>
          </a:p>
          <a:p>
            <a:r>
              <a:rPr lang="en-US" dirty="0"/>
              <a:t>Investment Consulting</a:t>
            </a:r>
          </a:p>
          <a:p>
            <a:r>
              <a:rPr lang="en-US" dirty="0"/>
              <a:t>Financial Services</a:t>
            </a:r>
          </a:p>
          <a:p>
            <a:r>
              <a:rPr lang="en-US" dirty="0"/>
              <a:t>IT</a:t>
            </a:r>
          </a:p>
          <a:p>
            <a:r>
              <a:rPr lang="en-US" dirty="0"/>
              <a:t>Legal Services</a:t>
            </a:r>
          </a:p>
          <a:p>
            <a:r>
              <a:rPr lang="en-US" dirty="0"/>
              <a:t>Third Party Administration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F5F83A-CE1A-3A51-B9E9-7D2A5B425D6F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46348-03C1-914E-A444-F784E820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CB76A66-FCA3-D2B0-88D8-AFE66F3D3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 Administration Outsourcing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 little or a lot?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1988" cy="667466"/>
          </a:xfrm>
        </p:spPr>
        <p:txBody>
          <a:bodyPr/>
          <a:lstStyle/>
          <a:p>
            <a:r>
              <a:rPr lang="en-US" dirty="0"/>
              <a:t>Do you need to supplement current in-house capabilities?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000" y="3177304"/>
            <a:ext cx="5472000" cy="2194694"/>
          </a:xfrm>
        </p:spPr>
        <p:txBody>
          <a:bodyPr/>
          <a:lstStyle/>
          <a:p>
            <a:r>
              <a:rPr lang="en-US" dirty="0"/>
              <a:t>Is there a component of administration you are finding more difficult or time consuming to handle?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Technical Assistance</a:t>
            </a:r>
          </a:p>
          <a:p>
            <a:pPr lvl="1"/>
            <a:r>
              <a:rPr lang="en-US" dirty="0"/>
              <a:t>Supplemental Coverage</a:t>
            </a:r>
          </a:p>
          <a:p>
            <a:pPr marL="266700" lvl="1" indent="0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999" y="2443459"/>
            <a:ext cx="5522383" cy="666941"/>
          </a:xfrm>
        </p:spPr>
        <p:txBody>
          <a:bodyPr/>
          <a:lstStyle/>
          <a:p>
            <a:r>
              <a:rPr lang="en-US" dirty="0"/>
              <a:t>Do you need Full-Scope Pension Administration?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3171415"/>
            <a:ext cx="5472113" cy="2196041"/>
          </a:xfrm>
        </p:spPr>
        <p:txBody>
          <a:bodyPr/>
          <a:lstStyle/>
          <a:p>
            <a:r>
              <a:rPr lang="en-US" dirty="0"/>
              <a:t>Are you losing a long-time administrator with institutional knowledge?</a:t>
            </a:r>
          </a:p>
          <a:p>
            <a:r>
              <a:rPr lang="en-US" dirty="0"/>
              <a:t>Has there been significant turnover in those tasked with administering the fund?</a:t>
            </a:r>
          </a:p>
          <a:p>
            <a:r>
              <a:rPr lang="en-US" dirty="0"/>
              <a:t>Are you handling functions in-house with volunteer hours?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A022EB-05AF-309F-DB34-818F64F4ECCE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DCFE2C-5CE7-367C-985A-D4AF794A3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590A9F8-92F2-86B6-7450-C57025766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9F9E5432-4AFC-1977-4D7E-8ABD8935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Pension Administration Outsourcing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C569C3-E7AB-B2EF-AFB8-9D1897934E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z="2400" dirty="0"/>
              <a:t>What functions are our administrators tasked with?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37DABB9-5C24-4AE6-09CD-78E4BBAE8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814" y="1692101"/>
            <a:ext cx="3600000" cy="4679250"/>
          </a:xfrm>
        </p:spPr>
        <p:txBody>
          <a:bodyPr/>
          <a:lstStyle/>
          <a:p>
            <a:r>
              <a:rPr lang="en-US" dirty="0"/>
              <a:t>Board Meeting Agendas</a:t>
            </a:r>
          </a:p>
          <a:p>
            <a:r>
              <a:rPr lang="en-US" dirty="0"/>
              <a:t>Meeting Coordination</a:t>
            </a:r>
          </a:p>
          <a:p>
            <a:r>
              <a:rPr lang="en-US" dirty="0"/>
              <a:t>Meeting Minutes</a:t>
            </a:r>
          </a:p>
          <a:p>
            <a:r>
              <a:rPr lang="en-US" dirty="0"/>
              <a:t>Vendor Communication</a:t>
            </a:r>
          </a:p>
          <a:p>
            <a:r>
              <a:rPr lang="en-US" dirty="0"/>
              <a:t>RFP Development</a:t>
            </a:r>
          </a:p>
          <a:p>
            <a:r>
              <a:rPr lang="en-US" dirty="0"/>
              <a:t>Trustee Reimbursements</a:t>
            </a:r>
          </a:p>
          <a:p>
            <a:r>
              <a:rPr lang="en-US" dirty="0"/>
              <a:t>Trustee Elections</a:t>
            </a:r>
          </a:p>
          <a:p>
            <a:r>
              <a:rPr lang="en-US" dirty="0"/>
              <a:t>Digitizing Records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9A3C2E3-2E3F-EFE6-5F2C-A2DF0D893A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65814" y="1690133"/>
            <a:ext cx="3600450" cy="4679249"/>
          </a:xfrm>
        </p:spPr>
        <p:txBody>
          <a:bodyPr/>
          <a:lstStyle/>
          <a:p>
            <a:r>
              <a:rPr lang="en-US" dirty="0"/>
              <a:t>Financial Statement Preparation</a:t>
            </a:r>
          </a:p>
          <a:p>
            <a:r>
              <a:rPr lang="en-US" dirty="0"/>
              <a:t>Tax Reporting </a:t>
            </a:r>
          </a:p>
          <a:p>
            <a:r>
              <a:rPr lang="en-US" dirty="0"/>
              <a:t>General Ledger Maintenance</a:t>
            </a:r>
          </a:p>
          <a:p>
            <a:r>
              <a:rPr lang="en-US" dirty="0"/>
              <a:t>Compliance Reporting</a:t>
            </a:r>
          </a:p>
          <a:p>
            <a:r>
              <a:rPr lang="en-US" dirty="0"/>
              <a:t>Policy Review</a:t>
            </a:r>
          </a:p>
          <a:p>
            <a:r>
              <a:rPr lang="en-US" dirty="0"/>
              <a:t>Investment Reconciliation</a:t>
            </a:r>
          </a:p>
          <a:p>
            <a:r>
              <a:rPr lang="en-US" dirty="0"/>
              <a:t>Bill Payment</a:t>
            </a:r>
          </a:p>
          <a:p>
            <a:r>
              <a:rPr lang="en-US" dirty="0"/>
              <a:t>Capital Calls</a:t>
            </a:r>
          </a:p>
          <a:p>
            <a:r>
              <a:rPr lang="en-US" dirty="0"/>
              <a:t>Distributions</a:t>
            </a:r>
          </a:p>
          <a:p>
            <a:r>
              <a:rPr lang="en-US" dirty="0"/>
              <a:t>Investment Contracts</a:t>
            </a:r>
          </a:p>
          <a:p>
            <a:r>
              <a:rPr lang="en-US" dirty="0"/>
              <a:t>Fee Reconciliation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5EE2AC6-71C6-A518-BE19-8F6076DA5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9550" y="1692101"/>
            <a:ext cx="3600450" cy="4679250"/>
          </a:xfrm>
        </p:spPr>
        <p:txBody>
          <a:bodyPr/>
          <a:lstStyle/>
          <a:p>
            <a:r>
              <a:rPr lang="en-US" dirty="0"/>
              <a:t>Payroll Changes</a:t>
            </a:r>
          </a:p>
          <a:p>
            <a:r>
              <a:rPr lang="en-US" dirty="0"/>
              <a:t>Customer Service</a:t>
            </a:r>
          </a:p>
          <a:p>
            <a:pPr lvl="1"/>
            <a:r>
              <a:rPr lang="en-US" dirty="0"/>
              <a:t>Calls</a:t>
            </a:r>
          </a:p>
          <a:p>
            <a:pPr lvl="1"/>
            <a:r>
              <a:rPr lang="en-US" dirty="0"/>
              <a:t>Emails</a:t>
            </a:r>
          </a:p>
          <a:p>
            <a:pPr lvl="1"/>
            <a:r>
              <a:rPr lang="en-US" dirty="0"/>
              <a:t>Portal Services</a:t>
            </a:r>
          </a:p>
          <a:p>
            <a:r>
              <a:rPr lang="en-US" dirty="0"/>
              <a:t>Banking Coordination</a:t>
            </a:r>
          </a:p>
          <a:p>
            <a:r>
              <a:rPr lang="en-US" dirty="0"/>
              <a:t>Benefit Calculations</a:t>
            </a:r>
          </a:p>
          <a:p>
            <a:r>
              <a:rPr lang="en-US" dirty="0"/>
              <a:t>QDROs</a:t>
            </a:r>
          </a:p>
          <a:p>
            <a:r>
              <a:rPr lang="en-US" dirty="0"/>
              <a:t>Contribution Reports</a:t>
            </a:r>
          </a:p>
          <a:p>
            <a:r>
              <a:rPr lang="en-US" dirty="0"/>
              <a:t>Award Letters</a:t>
            </a:r>
          </a:p>
          <a:p>
            <a:r>
              <a:rPr lang="en-US" dirty="0"/>
              <a:t>Verification Letters</a:t>
            </a:r>
          </a:p>
          <a:p>
            <a:r>
              <a:rPr lang="en-US" dirty="0"/>
              <a:t>Insurance Coordination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6DE9D-45CF-74FD-F39A-C45333AF4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B88297-F1CF-3607-10D4-80821BF97E6A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5B94F-3128-6C12-C99A-FF7BDD97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02DB1C3-0B0A-9E39-EC88-1EBB402E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Question marks in a line and one question mark is lit">
            <a:extLst>
              <a:ext uri="{FF2B5EF4-FFF2-40B4-BE49-F238E27FC236}">
                <a16:creationId xmlns:a16="http://schemas.microsoft.com/office/drawing/2014/main" id="{523BCF09-ACCB-8162-75C6-9DA01014E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06"/>
          <a:stretch/>
        </p:blipFill>
        <p:spPr>
          <a:xfrm>
            <a:off x="2411412" y="10"/>
            <a:ext cx="9780588" cy="6371341"/>
          </a:xfrm>
          <a:prstGeom prst="rect">
            <a:avLst/>
          </a:prstGeom>
          <a:noFill/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0524FD1-26B7-E801-FDE5-5E96A8BB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5958000" cy="1958400"/>
          </a:xfrm>
        </p:spPr>
        <p:txBody>
          <a:bodyPr anchor="ctr">
            <a:normAutofit/>
          </a:bodyPr>
          <a:lstStyle/>
          <a:p>
            <a:r>
              <a:rPr lang="en-US" sz="5600" dirty="0"/>
              <a:t>Is outsourcing right for us? 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3D2091D-E83D-1341-DB34-E1846609AB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5956300" cy="1100565"/>
          </a:xfrm>
        </p:spPr>
        <p:txBody>
          <a:bodyPr>
            <a:normAutofit/>
          </a:bodyPr>
          <a:lstStyle/>
          <a:p>
            <a:r>
              <a:rPr lang="en-US" sz="1700"/>
              <a:t>More and more plan sponsors are outsourcing administration.   Does a hybrid or a full outsourced model make sense for your fund?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EF2E5-71E9-E578-0042-BB5C190A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17FCF7-6051-016A-2D9E-64FB5EF66B23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7914A1-415B-4E13-C0AA-C969E078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FA6B849-067F-A61B-BCBE-AA1B5C8C9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8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Firemen in a huddl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/>
          <a:stretch/>
        </p:blipFill>
        <p:spPr>
          <a:xfrm>
            <a:off x="0" y="1152664"/>
            <a:ext cx="6096000" cy="406602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060" y="1869796"/>
            <a:ext cx="6641900" cy="1124345"/>
          </a:xfrm>
        </p:spPr>
        <p:txBody>
          <a:bodyPr/>
          <a:lstStyle/>
          <a:p>
            <a:r>
              <a:rPr lang="en-US" sz="5400" dirty="0"/>
              <a:t>When is the right time?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Is it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Does the existing team have the tools they need?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Why should we consider outsourcing?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091B2E-3911-C31E-45D9-C2606B2545C1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EDB99-76AD-2822-1C98-95C91574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72DC9EA-B98F-9347-0578-DB4DC5778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8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A9E3E4F-35C1-6607-24A5-8DF6F2E92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3932037" cy="1411276"/>
          </a:xfrm>
        </p:spPr>
        <p:txBody>
          <a:bodyPr anchor="b">
            <a:normAutofit/>
          </a:bodyPr>
          <a:lstStyle/>
          <a:p>
            <a:r>
              <a:rPr lang="en-US" dirty="0"/>
              <a:t>Why Consider Outsourcing?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F3F64-3C36-522F-EE2B-C68E3C20543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4F0695-1047-EA26-217F-3251C5C69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>
            <a:normAutofit/>
          </a:bodyPr>
          <a:lstStyle/>
          <a:p>
            <a:r>
              <a:rPr lang="en-US" dirty="0"/>
              <a:t>Challenges faced by local boards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9DC91FA9-4361-5B06-0B0F-26F981104E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6624"/>
              </p:ext>
            </p:extLst>
          </p:nvPr>
        </p:nvGraphicFramePr>
        <p:xfrm>
          <a:off x="4788816" y="432001"/>
          <a:ext cx="6971184" cy="54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58D38A9-88C3-D0C9-8197-C6C0977E9D5E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41CFC-09C4-322D-16EF-40E7840C81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7D2085-C410-738A-F7BC-35F64F6DA2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2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nstruction work tools">
            <a:extLst>
              <a:ext uri="{FF2B5EF4-FFF2-40B4-BE49-F238E27FC236}">
                <a16:creationId xmlns:a16="http://schemas.microsoft.com/office/drawing/2014/main" id="{134D9AC4-0257-9D5F-3AD5-079624D42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8" r="14788" b="1"/>
          <a:stretch/>
        </p:blipFill>
        <p:spPr>
          <a:xfrm>
            <a:off x="20" y="-1"/>
            <a:ext cx="6095980" cy="6371351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1296C6-F43D-7B25-B6FA-76102C9A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anchor="ctr">
            <a:normAutofit/>
          </a:bodyPr>
          <a:lstStyle/>
          <a:p>
            <a:r>
              <a:rPr lang="en-US" sz="5100"/>
              <a:t>Benefits of Outsourcing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BE0C60-BC33-713D-C2BB-2ADF60F052C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590155"/>
          </a:xfrm>
        </p:spPr>
        <p:txBody>
          <a:bodyPr>
            <a:normAutofit/>
          </a:bodyPr>
          <a:lstStyle/>
          <a:p>
            <a:r>
              <a:rPr lang="en-US" sz="1500"/>
              <a:t>Do what you do best!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4D3A3C-F59F-57CB-7AFC-80A169A51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>
            <a:normAutofit/>
          </a:bodyPr>
          <a:lstStyle/>
          <a:p>
            <a:r>
              <a:rPr lang="en-US" dirty="0"/>
              <a:t>Spend your limited hours on what you are most comfortable with</a:t>
            </a:r>
          </a:p>
          <a:p>
            <a:r>
              <a:rPr lang="en-US" dirty="0"/>
              <a:t>Supplement current services</a:t>
            </a:r>
          </a:p>
          <a:p>
            <a:r>
              <a:rPr lang="en-US" dirty="0"/>
              <a:t>Can make serving on the board more attractive</a:t>
            </a:r>
          </a:p>
          <a:p>
            <a:r>
              <a:rPr lang="en-US" dirty="0"/>
              <a:t>Save time on mundane tasks and improve processes</a:t>
            </a:r>
          </a:p>
          <a:p>
            <a:r>
              <a:rPr lang="en-US" dirty="0"/>
              <a:t>Gain Expertise</a:t>
            </a:r>
          </a:p>
          <a:p>
            <a:r>
              <a:rPr lang="en-US" dirty="0"/>
              <a:t>Efficiencies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5BE8C-7853-6168-C962-C9C3084102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32AA98-C64B-424E-04A7-AA03C01C403E}"/>
              </a:ext>
            </a:extLst>
          </p:cNvPr>
          <p:cNvSpPr txBox="1">
            <a:spLocks/>
          </p:cNvSpPr>
          <p:nvPr/>
        </p:nvSpPr>
        <p:spPr>
          <a:xfrm>
            <a:off x="11760000" y="6371350"/>
            <a:ext cx="432000" cy="486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1FA61-7FEC-2ED3-4BA1-7AEA1C1B3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71350"/>
            <a:ext cx="11760000" cy="48665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4EF57CC-216C-88A3-3E74-6A398D4D1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1637" y="48580"/>
            <a:ext cx="749204" cy="7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139</TotalTime>
  <Words>456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Candara</vt:lpstr>
      <vt:lpstr>Corbel</vt:lpstr>
      <vt:lpstr>Times New Roman</vt:lpstr>
      <vt:lpstr>Office Theme</vt:lpstr>
      <vt:lpstr>Outsourcing Administration?</vt:lpstr>
      <vt:lpstr>About Us</vt:lpstr>
      <vt:lpstr>What is Outsourcing?</vt:lpstr>
      <vt:lpstr>Pension Administration Outsourcing</vt:lpstr>
      <vt:lpstr>Pension Administration Outsourcing</vt:lpstr>
      <vt:lpstr>Is outsourcing right for us? </vt:lpstr>
      <vt:lpstr>When is the right time?</vt:lpstr>
      <vt:lpstr>Why Consider Outsourcing?</vt:lpstr>
      <vt:lpstr>Benefits of Outsourcing</vt:lpstr>
      <vt:lpstr>Benefits of Outsourcing</vt:lpstr>
      <vt:lpstr>Transition Considerations</vt:lpstr>
      <vt:lpstr>Large image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Outsourcing Administration?</dc:title>
  <dc:creator>A.J. Weber</dc:creator>
  <cp:lastModifiedBy>A.J. Weber</cp:lastModifiedBy>
  <cp:revision>7</cp:revision>
  <dcterms:created xsi:type="dcterms:W3CDTF">2022-08-17T13:55:30Z</dcterms:created>
  <dcterms:modified xsi:type="dcterms:W3CDTF">2022-08-18T12:05:02Z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