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charts/colors1.xml" ContentType="application/vnd.ms-office.chartcolorstyle+xml"/>
  <Override PartName="/ppt/charts/chart1.xml" ContentType="application/vnd.openxmlformats-officedocument.drawingml.chart+xml"/>
  <Override PartName="/ppt/charts/style1.xml" ContentType="application/vnd.ms-office.chart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3" r:id="rId1"/>
  </p:sldMasterIdLst>
  <p:notesMasterIdLst>
    <p:notesMasterId r:id="rId22"/>
  </p:notesMasterIdLst>
  <p:handoutMasterIdLst>
    <p:handoutMasterId r:id="rId23"/>
  </p:handoutMasterIdLst>
  <p:sldIdLst>
    <p:sldId id="322" r:id="rId2"/>
    <p:sldId id="288" r:id="rId3"/>
    <p:sldId id="260" r:id="rId4"/>
    <p:sldId id="305" r:id="rId5"/>
    <p:sldId id="306" r:id="rId6"/>
    <p:sldId id="308" r:id="rId7"/>
    <p:sldId id="310" r:id="rId8"/>
    <p:sldId id="311" r:id="rId9"/>
    <p:sldId id="301" r:id="rId10"/>
    <p:sldId id="313" r:id="rId11"/>
    <p:sldId id="302" r:id="rId12"/>
    <p:sldId id="314" r:id="rId13"/>
    <p:sldId id="315" r:id="rId14"/>
    <p:sldId id="303" r:id="rId15"/>
    <p:sldId id="316" r:id="rId16"/>
    <p:sldId id="318" r:id="rId17"/>
    <p:sldId id="304" r:id="rId18"/>
    <p:sldId id="320" r:id="rId19"/>
    <p:sldId id="321" r:id="rId20"/>
    <p:sldId id="323"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87B"/>
    <a:srgbClr val="0073A3"/>
    <a:srgbClr val="102D69"/>
    <a:srgbClr val="009EE0"/>
    <a:srgbClr val="001C4B"/>
    <a:srgbClr val="005483"/>
    <a:srgbClr val="000000"/>
    <a:srgbClr val="DCDDDE"/>
    <a:srgbClr val="C7C8CA"/>
    <a:srgbClr val="9E9F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94"/>
  </p:normalViewPr>
  <p:slideViewPr>
    <p:cSldViewPr snapToGrid="0" snapToObjects="1">
      <p:cViewPr varScale="1">
        <p:scale>
          <a:sx n="91" d="100"/>
          <a:sy n="91" d="100"/>
        </p:scale>
        <p:origin x="78" y="258"/>
      </p:cViewPr>
      <p:guideLst>
        <p:guide orient="horz" pos="2160"/>
        <p:guide pos="2880"/>
      </p:guideLst>
    </p:cSldViewPr>
  </p:slideViewPr>
  <p:outlineViewPr>
    <p:cViewPr>
      <p:scale>
        <a:sx n="33" d="100"/>
        <a:sy n="33" d="100"/>
      </p:scale>
      <p:origin x="0" y="-4664"/>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97" d="100"/>
          <a:sy n="97" d="100"/>
        </p:scale>
        <p:origin x="31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solidFill>
                  <a:schemeClr val="tx1"/>
                </a:solidFill>
              </a:rPr>
              <a:t>PPFI</a:t>
            </a:r>
            <a:r>
              <a:rPr lang="en-US" baseline="0" dirty="0" smtClean="0">
                <a:solidFill>
                  <a:schemeClr val="tx1"/>
                </a:solidFill>
              </a:rPr>
              <a:t> Funding Ratio</a:t>
            </a:r>
            <a:endParaRPr lang="en-US" dirty="0">
              <a:solidFill>
                <a:schemeClr val="tx1"/>
              </a:solidFill>
            </a:endParaRP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6587106299212587E-2"/>
          <c:y val="0.16592199803149604"/>
          <c:w val="0.90049622703412069"/>
          <c:h val="0.66192224409448819"/>
        </c:manualLayout>
      </c:layout>
      <c:lineChart>
        <c:grouping val="standard"/>
        <c:varyColors val="0"/>
        <c:ser>
          <c:idx val="0"/>
          <c:order val="0"/>
          <c:tx>
            <c:strRef>
              <c:f>Sheet1!$B$1</c:f>
              <c:strCache>
                <c:ptCount val="1"/>
                <c:pt idx="0">
                  <c:v>Public Pensions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Sheet1!$A$2:$A$17</c:f>
              <c:strCache>
                <c:ptCount val="16"/>
                <c:pt idx="0">
                  <c:v>Q1 18</c:v>
                </c:pt>
                <c:pt idx="1">
                  <c:v>Q2 18</c:v>
                </c:pt>
                <c:pt idx="2">
                  <c:v>Q3 18</c:v>
                </c:pt>
                <c:pt idx="3">
                  <c:v>Q4 18</c:v>
                </c:pt>
                <c:pt idx="4">
                  <c:v>Q1 19</c:v>
                </c:pt>
                <c:pt idx="5">
                  <c:v>Q2 19</c:v>
                </c:pt>
                <c:pt idx="6">
                  <c:v>Q3 19</c:v>
                </c:pt>
                <c:pt idx="7">
                  <c:v>Q4 19</c:v>
                </c:pt>
                <c:pt idx="8">
                  <c:v>Q1 20</c:v>
                </c:pt>
                <c:pt idx="9">
                  <c:v>Q2 20</c:v>
                </c:pt>
                <c:pt idx="10">
                  <c:v>Q3 20</c:v>
                </c:pt>
                <c:pt idx="11">
                  <c:v>Q4 20</c:v>
                </c:pt>
                <c:pt idx="12">
                  <c:v>Q1 21</c:v>
                </c:pt>
                <c:pt idx="13">
                  <c:v>Q2 21</c:v>
                </c:pt>
                <c:pt idx="14">
                  <c:v>Q3 21</c:v>
                </c:pt>
                <c:pt idx="15">
                  <c:v>Q4 21</c:v>
                </c:pt>
              </c:strCache>
            </c:strRef>
          </c:cat>
          <c:val>
            <c:numRef>
              <c:f>Sheet1!$B$2:$B$17</c:f>
              <c:numCache>
                <c:formatCode>General</c:formatCode>
                <c:ptCount val="16"/>
                <c:pt idx="0">
                  <c:v>71.400000000000006</c:v>
                </c:pt>
                <c:pt idx="1">
                  <c:v>72.099999999999994</c:v>
                </c:pt>
                <c:pt idx="2">
                  <c:v>72.900000000000006</c:v>
                </c:pt>
                <c:pt idx="3">
                  <c:v>67.2</c:v>
                </c:pt>
                <c:pt idx="4">
                  <c:v>71</c:v>
                </c:pt>
                <c:pt idx="5">
                  <c:v>73.400000000000006</c:v>
                </c:pt>
                <c:pt idx="6">
                  <c:v>72.7</c:v>
                </c:pt>
                <c:pt idx="7">
                  <c:v>74.900000000000006</c:v>
                </c:pt>
                <c:pt idx="8">
                  <c:v>66</c:v>
                </c:pt>
                <c:pt idx="9">
                  <c:v>70.7</c:v>
                </c:pt>
                <c:pt idx="10">
                  <c:v>72.599999999999994</c:v>
                </c:pt>
                <c:pt idx="11">
                  <c:v>78.599999999999994</c:v>
                </c:pt>
                <c:pt idx="12">
                  <c:v>79</c:v>
                </c:pt>
                <c:pt idx="13">
                  <c:v>85</c:v>
                </c:pt>
                <c:pt idx="14">
                  <c:v>83.9</c:v>
                </c:pt>
                <c:pt idx="15">
                  <c:v>85.5</c:v>
                </c:pt>
              </c:numCache>
            </c:numRef>
          </c:val>
          <c:smooth val="0"/>
          <c:extLst>
            <c:ext xmlns:c16="http://schemas.microsoft.com/office/drawing/2014/chart" uri="{C3380CC4-5D6E-409C-BE32-E72D297353CC}">
              <c16:uniqueId val="{00000000-FD1B-4FEF-AD69-F3B23F1C83DF}"/>
            </c:ext>
          </c:extLst>
        </c:ser>
        <c:ser>
          <c:idx val="1"/>
          <c:order val="1"/>
          <c:tx>
            <c:strRef>
              <c:f>Sheet1!$C$1</c:f>
              <c:strCache>
                <c:ptCount val="1"/>
                <c:pt idx="0">
                  <c:v>Corporate Pensions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Sheet1!$A$2:$A$17</c:f>
              <c:strCache>
                <c:ptCount val="16"/>
                <c:pt idx="0">
                  <c:v>Q1 18</c:v>
                </c:pt>
                <c:pt idx="1">
                  <c:v>Q2 18</c:v>
                </c:pt>
                <c:pt idx="2">
                  <c:v>Q3 18</c:v>
                </c:pt>
                <c:pt idx="3">
                  <c:v>Q4 18</c:v>
                </c:pt>
                <c:pt idx="4">
                  <c:v>Q1 19</c:v>
                </c:pt>
                <c:pt idx="5">
                  <c:v>Q2 19</c:v>
                </c:pt>
                <c:pt idx="6">
                  <c:v>Q3 19</c:v>
                </c:pt>
                <c:pt idx="7">
                  <c:v>Q4 19</c:v>
                </c:pt>
                <c:pt idx="8">
                  <c:v>Q1 20</c:v>
                </c:pt>
                <c:pt idx="9">
                  <c:v>Q2 20</c:v>
                </c:pt>
                <c:pt idx="10">
                  <c:v>Q3 20</c:v>
                </c:pt>
                <c:pt idx="11">
                  <c:v>Q4 20</c:v>
                </c:pt>
                <c:pt idx="12">
                  <c:v>Q1 21</c:v>
                </c:pt>
                <c:pt idx="13">
                  <c:v>Q2 21</c:v>
                </c:pt>
                <c:pt idx="14">
                  <c:v>Q3 21</c:v>
                </c:pt>
                <c:pt idx="15">
                  <c:v>Q4 21</c:v>
                </c:pt>
              </c:strCache>
            </c:strRef>
          </c:cat>
          <c:val>
            <c:numRef>
              <c:f>Sheet1!$C$2:$C$17</c:f>
              <c:numCache>
                <c:formatCode>General</c:formatCode>
                <c:ptCount val="16"/>
                <c:pt idx="0">
                  <c:v>90.6</c:v>
                </c:pt>
                <c:pt idx="1">
                  <c:v>92.7</c:v>
                </c:pt>
                <c:pt idx="2">
                  <c:v>94.4</c:v>
                </c:pt>
                <c:pt idx="3">
                  <c:v>93.7</c:v>
                </c:pt>
                <c:pt idx="4">
                  <c:v>89.7</c:v>
                </c:pt>
                <c:pt idx="5">
                  <c:v>88.4</c:v>
                </c:pt>
                <c:pt idx="6">
                  <c:v>85.4</c:v>
                </c:pt>
                <c:pt idx="7">
                  <c:v>86.8</c:v>
                </c:pt>
                <c:pt idx="8">
                  <c:v>86.2</c:v>
                </c:pt>
                <c:pt idx="9">
                  <c:v>83.5</c:v>
                </c:pt>
                <c:pt idx="10">
                  <c:v>84.4</c:v>
                </c:pt>
                <c:pt idx="11">
                  <c:v>86.2</c:v>
                </c:pt>
                <c:pt idx="12">
                  <c:v>98.2</c:v>
                </c:pt>
                <c:pt idx="13">
                  <c:v>97.1</c:v>
                </c:pt>
                <c:pt idx="14">
                  <c:v>97.2</c:v>
                </c:pt>
                <c:pt idx="15">
                  <c:v>97.6</c:v>
                </c:pt>
              </c:numCache>
            </c:numRef>
          </c:val>
          <c:smooth val="0"/>
          <c:extLst>
            <c:ext xmlns:c16="http://schemas.microsoft.com/office/drawing/2014/chart" uri="{C3380CC4-5D6E-409C-BE32-E72D297353CC}">
              <c16:uniqueId val="{00000001-FD1B-4FEF-AD69-F3B23F1C83DF}"/>
            </c:ext>
          </c:extLst>
        </c:ser>
        <c:dLbls>
          <c:showLegendKey val="0"/>
          <c:showVal val="0"/>
          <c:showCatName val="0"/>
          <c:showSerName val="0"/>
          <c:showPercent val="0"/>
          <c:showBubbleSize val="0"/>
        </c:dLbls>
        <c:marker val="1"/>
        <c:smooth val="0"/>
        <c:axId val="689883280"/>
        <c:axId val="689884920"/>
      </c:lineChart>
      <c:catAx>
        <c:axId val="689883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rgbClr val="77787B"/>
                </a:solidFill>
                <a:latin typeface="+mn-lt"/>
                <a:ea typeface="+mn-ea"/>
                <a:cs typeface="+mn-cs"/>
              </a:defRPr>
            </a:pPr>
            <a:endParaRPr lang="en-US"/>
          </a:p>
        </c:txPr>
        <c:crossAx val="689884920"/>
        <c:crosses val="autoZero"/>
        <c:auto val="1"/>
        <c:lblAlgn val="ctr"/>
        <c:lblOffset val="100"/>
        <c:noMultiLvlLbl val="0"/>
      </c:catAx>
      <c:valAx>
        <c:axId val="689884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rgbClr val="77787B"/>
                </a:solidFill>
                <a:latin typeface="+mn-lt"/>
                <a:ea typeface="+mn-ea"/>
                <a:cs typeface="+mn-cs"/>
              </a:defRPr>
            </a:pPr>
            <a:endParaRPr lang="en-US"/>
          </a:p>
        </c:txPr>
        <c:crossAx val="6898832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D5C2663-9FAE-6346-9FDE-52ACD264882B}" type="datetimeFigureOut">
              <a:rPr lang="fr-FR" smtClean="0"/>
              <a:t>11/08/2022</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09F841-1EC4-7745-A2A1-241C3184D275}" type="slidenum">
              <a:rPr lang="fr-FR" smtClean="0"/>
              <a:t>‹#›</a:t>
            </a:fld>
            <a:endParaRPr lang="fr-FR"/>
          </a:p>
        </p:txBody>
      </p:sp>
    </p:spTree>
    <p:extLst>
      <p:ext uri="{BB962C8B-B14F-4D97-AF65-F5344CB8AC3E}">
        <p14:creationId xmlns:p14="http://schemas.microsoft.com/office/powerpoint/2010/main" val="1375377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ABE3DF-9B42-6F42-B595-8789B0F99C6A}" type="datetimeFigureOut">
              <a:rPr lang="fr-FR" smtClean="0"/>
              <a:t>11/08/2022</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4CB9D9-8607-4446-80EE-4BEFE06B9BD3}" type="slidenum">
              <a:rPr lang="fr-FR" smtClean="0"/>
              <a:t>‹#›</a:t>
            </a:fld>
            <a:endParaRPr lang="fr-FR"/>
          </a:p>
        </p:txBody>
      </p:sp>
    </p:spTree>
    <p:extLst>
      <p:ext uri="{BB962C8B-B14F-4D97-AF65-F5344CB8AC3E}">
        <p14:creationId xmlns:p14="http://schemas.microsoft.com/office/powerpoint/2010/main" val="349098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4CB9D9-8607-4446-80EE-4BEFE06B9BD3}" type="slidenum">
              <a:rPr kumimoji="0" lang="fr-FR" sz="1200" b="0" i="0" u="none" strike="noStrike" kern="1200" cap="none" spc="0" normalizeH="0" baseline="0" noProof="0" smtClean="0">
                <a:ln>
                  <a:noFill/>
                </a:ln>
                <a:solidFill>
                  <a:srgbClr val="000000"/>
                </a:solidFill>
                <a:effectLst/>
                <a:uLnTx/>
                <a:uFillTx/>
                <a:latin typeface="Franklin Gothic Book" pitchFamily="34" charset="0"/>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srgbClr val="000000"/>
              </a:solidFill>
              <a:effectLst/>
              <a:uLnTx/>
              <a:uFillTx/>
              <a:latin typeface="Franklin Gothic Book" pitchFamily="34" charset="0"/>
              <a:ea typeface="+mn-ea"/>
              <a:cs typeface="+mn-cs"/>
            </a:endParaRPr>
          </a:p>
        </p:txBody>
      </p:sp>
    </p:spTree>
    <p:extLst>
      <p:ext uri="{BB962C8B-B14F-4D97-AF65-F5344CB8AC3E}">
        <p14:creationId xmlns:p14="http://schemas.microsoft.com/office/powerpoint/2010/main" val="3743479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94CB9D9-8607-4446-80EE-4BEFE06B9BD3}" type="slidenum">
              <a:rPr lang="fr-FR" smtClean="0"/>
              <a:t>2</a:t>
            </a:fld>
            <a:endParaRPr lang="fr-FR"/>
          </a:p>
        </p:txBody>
      </p:sp>
    </p:spTree>
    <p:extLst>
      <p:ext uri="{BB962C8B-B14F-4D97-AF65-F5344CB8AC3E}">
        <p14:creationId xmlns:p14="http://schemas.microsoft.com/office/powerpoint/2010/main" val="677318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36442" y="1548000"/>
            <a:ext cx="8064000" cy="3913200"/>
          </a:xfrm>
          <a:prstGeom prst="rect">
            <a:avLst/>
          </a:prstGeom>
        </p:spPr>
        <p:txBody>
          <a:bodyPr>
            <a:normAutofit/>
          </a:bodyPr>
          <a:lstStyle>
            <a:lvl1pPr>
              <a:defRPr sz="1600">
                <a:solidFill>
                  <a:srgbClr val="646464"/>
                </a:solidFill>
                <a:latin typeface="Arial" panose="020B0604020202020204" pitchFamily="34" charset="0"/>
                <a:cs typeface="Arial" panose="020B0604020202020204" pitchFamily="34" charset="0"/>
              </a:defRPr>
            </a:lvl1pPr>
            <a:lvl2pPr>
              <a:defRPr sz="1400">
                <a:solidFill>
                  <a:srgbClr val="646464"/>
                </a:solidFill>
                <a:latin typeface="Arial" panose="020B0604020202020204" pitchFamily="34" charset="0"/>
                <a:cs typeface="Arial" panose="020B0604020202020204" pitchFamily="34" charset="0"/>
              </a:defRPr>
            </a:lvl2pPr>
            <a:lvl3pPr>
              <a:defRPr sz="1200">
                <a:solidFill>
                  <a:srgbClr val="646464"/>
                </a:solidFill>
                <a:latin typeface="Arial" panose="020B0604020202020204" pitchFamily="34" charset="0"/>
                <a:cs typeface="Arial" panose="020B0604020202020204" pitchFamily="34" charset="0"/>
              </a:defRPr>
            </a:lvl3pPr>
            <a:lvl4pPr>
              <a:defRPr sz="1200">
                <a:solidFill>
                  <a:schemeClr val="tx1"/>
                </a:solidFill>
                <a:latin typeface="Arial" panose="020B0604020202020204" pitchFamily="34" charset="0"/>
                <a:cs typeface="Arial" panose="020B0604020202020204" pitchFamily="34" charset="0"/>
              </a:defRPr>
            </a:lvl4pPr>
            <a:lvl5pPr>
              <a:defRPr sz="1200">
                <a:solidFill>
                  <a:schemeClr val="tx1">
                    <a:lumMod val="50000"/>
                    <a:lumOff val="50000"/>
                  </a:schemeClr>
                </a:solidFill>
                <a:latin typeface="Arial" panose="020B0604020202020204" pitchFamily="34" charset="0"/>
                <a:cs typeface="Arial" panose="020B0604020202020204" pitchFamily="34" charset="0"/>
              </a:defRPr>
            </a:lvl5pPr>
          </a:lstStyle>
          <a:p>
            <a:pPr lvl="0"/>
            <a:r>
              <a:rPr lang="fr-FR" dirty="0" err="1" smtClean="0"/>
              <a:t>Level</a:t>
            </a:r>
            <a:r>
              <a:rPr lang="fr-FR" dirty="0" smtClean="0"/>
              <a:t> 1</a:t>
            </a:r>
          </a:p>
          <a:p>
            <a:pPr lvl="1"/>
            <a:r>
              <a:rPr lang="fr-FR" dirty="0" err="1" smtClean="0"/>
              <a:t>Level</a:t>
            </a:r>
            <a:r>
              <a:rPr lang="fr-FR" dirty="0" smtClean="0"/>
              <a:t> 2</a:t>
            </a:r>
          </a:p>
          <a:p>
            <a:pPr lvl="2"/>
            <a:r>
              <a:rPr lang="fr-FR" dirty="0" err="1" smtClean="0"/>
              <a:t>Level</a:t>
            </a:r>
            <a:r>
              <a:rPr lang="fr-FR" dirty="0" smtClean="0"/>
              <a:t> 3</a:t>
            </a:r>
          </a:p>
          <a:p>
            <a:pPr lvl="3"/>
            <a:r>
              <a:rPr lang="fr-FR" dirty="0" err="1" smtClean="0"/>
              <a:t>Level</a:t>
            </a:r>
            <a:r>
              <a:rPr lang="fr-FR" dirty="0" smtClean="0"/>
              <a:t> 4</a:t>
            </a:r>
          </a:p>
          <a:p>
            <a:pPr lvl="4"/>
            <a:r>
              <a:rPr lang="fr-FR" dirty="0" err="1" smtClean="0"/>
              <a:t>Level</a:t>
            </a:r>
            <a:r>
              <a:rPr lang="fr-FR" dirty="0" smtClean="0"/>
              <a:t> 5</a:t>
            </a:r>
            <a:endParaRPr lang="en-US" dirty="0"/>
          </a:p>
        </p:txBody>
      </p:sp>
      <p:sp>
        <p:nvSpPr>
          <p:cNvPr id="4" name="Espace réservé du texte 6"/>
          <p:cNvSpPr>
            <a:spLocks noGrp="1"/>
          </p:cNvSpPr>
          <p:nvPr>
            <p:ph type="body" sz="quarter" idx="14" hasCustomPrompt="1"/>
          </p:nvPr>
        </p:nvSpPr>
        <p:spPr>
          <a:xfrm>
            <a:off x="539750" y="5461200"/>
            <a:ext cx="8064248" cy="612000"/>
          </a:xfrm>
        </p:spPr>
        <p:txBody>
          <a:bodyPr anchor="b">
            <a:noAutofit/>
          </a:bodyPr>
          <a:lstStyle>
            <a:lvl1pPr marL="6350" indent="0" algn="l">
              <a:buNone/>
              <a:defRPr sz="800">
                <a:solidFill>
                  <a:schemeClr val="tx2">
                    <a:lumMod val="50000"/>
                  </a:schemeClr>
                </a:solidFill>
              </a:defRPr>
            </a:lvl1pPr>
          </a:lstStyle>
          <a:p>
            <a:pPr lvl="0"/>
            <a:r>
              <a:rPr lang="fr-FR" dirty="0" smtClean="0"/>
              <a:t>Source </a:t>
            </a:r>
            <a:r>
              <a:rPr lang="fr-FR" dirty="0" err="1" smtClean="0"/>
              <a:t>text</a:t>
            </a:r>
            <a:r>
              <a:rPr lang="fr-FR" dirty="0" smtClean="0"/>
              <a:t> </a:t>
            </a:r>
            <a:r>
              <a:rPr lang="fr-FR" dirty="0" err="1" smtClean="0"/>
              <a:t>here</a:t>
            </a:r>
            <a:endParaRPr lang="fr-FR" dirty="0" smtClean="0"/>
          </a:p>
        </p:txBody>
      </p:sp>
      <p:sp>
        <p:nvSpPr>
          <p:cNvPr id="5" name="Title Placeholder 1"/>
          <p:cNvSpPr>
            <a:spLocks noGrp="1"/>
          </p:cNvSpPr>
          <p:nvPr>
            <p:ph type="title"/>
          </p:nvPr>
        </p:nvSpPr>
        <p:spPr>
          <a:xfrm>
            <a:off x="539999" y="698265"/>
            <a:ext cx="8063999" cy="388800"/>
          </a:xfrm>
          <a:prstGeom prst="rect">
            <a:avLst/>
          </a:prstGeom>
        </p:spPr>
        <p:txBody>
          <a:bodyPr vert="horz" lIns="0" tIns="0" rIns="0" bIns="0" rtlCol="0" anchor="t" anchorCtr="0">
            <a:normAutofit/>
          </a:bodyPr>
          <a:lstStyle/>
          <a:p>
            <a:r>
              <a:rPr lang="fr-FR" dirty="0" err="1" smtClean="0"/>
              <a:t>Heading</a:t>
            </a:r>
            <a:r>
              <a:rPr lang="fr-FR" dirty="0" smtClean="0"/>
              <a:t> </a:t>
            </a:r>
            <a:r>
              <a:rPr lang="fr-FR" dirty="0" err="1" smtClean="0"/>
              <a:t>here</a:t>
            </a:r>
            <a:endParaRPr lang="en-US" dirty="0"/>
          </a:p>
        </p:txBody>
      </p:sp>
      <p:sp>
        <p:nvSpPr>
          <p:cNvPr id="6" name="Espace réservé du texte 7"/>
          <p:cNvSpPr>
            <a:spLocks noGrp="1"/>
          </p:cNvSpPr>
          <p:nvPr>
            <p:ph type="body" sz="quarter" idx="13" hasCustomPrompt="1"/>
          </p:nvPr>
        </p:nvSpPr>
        <p:spPr>
          <a:xfrm>
            <a:off x="539750" y="1085758"/>
            <a:ext cx="8064248" cy="304482"/>
          </a:xfrm>
        </p:spPr>
        <p:txBody>
          <a:bodyPr>
            <a:normAutofit/>
          </a:bodyPr>
          <a:lstStyle>
            <a:lvl1pPr marL="0" indent="0">
              <a:buNone/>
              <a:defRPr sz="1600" baseline="0">
                <a:solidFill>
                  <a:schemeClr val="tx1"/>
                </a:solidFill>
              </a:defRPr>
            </a:lvl1pPr>
          </a:lstStyle>
          <a:p>
            <a:pPr lvl="0"/>
            <a:r>
              <a:rPr lang="fr-FR" dirty="0" err="1" smtClean="0"/>
              <a:t>Sub-heading</a:t>
            </a:r>
            <a:r>
              <a:rPr lang="fr-FR" dirty="0" smtClean="0"/>
              <a:t> </a:t>
            </a:r>
            <a:r>
              <a:rPr lang="fr-FR" dirty="0" err="1" smtClean="0"/>
              <a:t>here</a:t>
            </a:r>
            <a:endParaRPr lang="fr-FR" dirty="0" smtClean="0"/>
          </a:p>
        </p:txBody>
      </p:sp>
      <p:sp>
        <p:nvSpPr>
          <p:cNvPr id="9" name="Rectangle 8"/>
          <p:cNvSpPr/>
          <p:nvPr userDrawn="1"/>
        </p:nvSpPr>
        <p:spPr>
          <a:xfrm>
            <a:off x="540000" y="6228000"/>
            <a:ext cx="504000" cy="360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solidFill>
                <a:srgbClr val="FFFFFF"/>
              </a:solidFill>
            </a:endParaRPr>
          </a:p>
        </p:txBody>
      </p:sp>
    </p:spTree>
    <p:extLst>
      <p:ext uri="{BB962C8B-B14F-4D97-AF65-F5344CB8AC3E}">
        <p14:creationId xmlns:p14="http://schemas.microsoft.com/office/powerpoint/2010/main" val="26628747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bwMode="white">
          <a:xfrm>
            <a:off x="0" y="859971"/>
            <a:ext cx="9144000" cy="16328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rgbClr val="FFFFFF"/>
              </a:solidFill>
            </a:endParaRPr>
          </a:p>
        </p:txBody>
      </p:sp>
      <p:sp>
        <p:nvSpPr>
          <p:cNvPr id="5" name="Rectangle 4"/>
          <p:cNvSpPr/>
          <p:nvPr userDrawn="1"/>
        </p:nvSpPr>
        <p:spPr>
          <a:xfrm>
            <a:off x="0" y="3240000"/>
            <a:ext cx="9144000" cy="2563200"/>
          </a:xfrm>
          <a:prstGeom prst="rect">
            <a:avLst/>
          </a:prstGeom>
          <a:solidFill>
            <a:schemeClr val="bg1">
              <a:lumMod val="95000"/>
            </a:schemeClr>
          </a:solidFill>
          <a:ln>
            <a:noFill/>
          </a:ln>
        </p:spPr>
        <p:style>
          <a:lnRef idx="2">
            <a:schemeClr val="dk1">
              <a:shade val="50000"/>
            </a:schemeClr>
          </a:lnRef>
          <a:fillRef idx="1">
            <a:schemeClr val="dk1"/>
          </a:fillRef>
          <a:effectRef idx="0">
            <a:schemeClr val="dk1"/>
          </a:effectRef>
          <a:fontRef idx="minor">
            <a:schemeClr val="lt1"/>
          </a:fontRef>
        </p:style>
        <p:txBody>
          <a:bodyPr lIns="90000" rtlCol="0" anchor="ctr"/>
          <a:lstStyle/>
          <a:p>
            <a:pPr algn="ctr"/>
            <a:endParaRPr lang="fr-FR">
              <a:solidFill>
                <a:srgbClr val="FFFFFF"/>
              </a:solidFill>
            </a:endParaRPr>
          </a:p>
        </p:txBody>
      </p:sp>
      <p:sp>
        <p:nvSpPr>
          <p:cNvPr id="7" name="Rectangle 6"/>
          <p:cNvSpPr/>
          <p:nvPr userDrawn="1"/>
        </p:nvSpPr>
        <p:spPr>
          <a:xfrm>
            <a:off x="828000" y="5997600"/>
            <a:ext cx="1026000" cy="396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lIns="90000" rtlCol="0" anchor="ctr"/>
          <a:lstStyle/>
          <a:p>
            <a:pPr algn="ctr"/>
            <a:endParaRPr lang="fr-FR">
              <a:solidFill>
                <a:srgbClr val="FFFFFF"/>
              </a:solidFill>
            </a:endParaRPr>
          </a:p>
        </p:txBody>
      </p:sp>
      <p:sp>
        <p:nvSpPr>
          <p:cNvPr id="12" name="Espace réservé du texte 10"/>
          <p:cNvSpPr>
            <a:spLocks noGrp="1"/>
          </p:cNvSpPr>
          <p:nvPr>
            <p:ph type="body" sz="quarter" idx="13" hasCustomPrompt="1"/>
          </p:nvPr>
        </p:nvSpPr>
        <p:spPr>
          <a:xfrm>
            <a:off x="764500" y="1698577"/>
            <a:ext cx="7772090" cy="1446644"/>
          </a:xfrm>
        </p:spPr>
        <p:txBody>
          <a:bodyPr>
            <a:noAutofit/>
          </a:bodyPr>
          <a:lstStyle>
            <a:lvl1pPr marL="0" indent="0">
              <a:buNone/>
              <a:defRPr sz="8900">
                <a:solidFill>
                  <a:srgbClr val="00B4E0"/>
                </a:solidFill>
              </a:defRPr>
            </a:lvl1pPr>
          </a:lstStyle>
          <a:p>
            <a:pPr lvl="0"/>
            <a:r>
              <a:rPr lang="fr-FR" dirty="0" smtClean="0"/>
              <a:t>XX</a:t>
            </a:r>
          </a:p>
        </p:txBody>
      </p:sp>
      <p:sp>
        <p:nvSpPr>
          <p:cNvPr id="13" name="Title 1"/>
          <p:cNvSpPr>
            <a:spLocks noGrp="1"/>
          </p:cNvSpPr>
          <p:nvPr>
            <p:ph type="title" hasCustomPrompt="1"/>
          </p:nvPr>
        </p:nvSpPr>
        <p:spPr>
          <a:xfrm>
            <a:off x="828000" y="3470586"/>
            <a:ext cx="7772090" cy="502324"/>
          </a:xfrm>
        </p:spPr>
        <p:txBody>
          <a:bodyPr anchor="t" anchorCtr="0">
            <a:normAutofit/>
          </a:bodyPr>
          <a:lstStyle>
            <a:lvl1pPr>
              <a:defRPr sz="3300" b="0"/>
            </a:lvl1pPr>
          </a:lstStyle>
          <a:p>
            <a:r>
              <a:rPr lang="fr-FR" dirty="0" err="1" smtClean="0"/>
              <a:t>Title</a:t>
            </a:r>
            <a:r>
              <a:rPr lang="fr-FR" dirty="0" smtClean="0"/>
              <a:t> 1</a:t>
            </a:r>
            <a:endParaRPr lang="en-US" dirty="0"/>
          </a:p>
        </p:txBody>
      </p:sp>
      <p:sp>
        <p:nvSpPr>
          <p:cNvPr id="14" name="Text Placeholder 2"/>
          <p:cNvSpPr>
            <a:spLocks noGrp="1"/>
          </p:cNvSpPr>
          <p:nvPr>
            <p:ph type="body" idx="1" hasCustomPrompt="1"/>
          </p:nvPr>
        </p:nvSpPr>
        <p:spPr>
          <a:xfrm>
            <a:off x="828000" y="3972910"/>
            <a:ext cx="7772090" cy="1332188"/>
          </a:xfrm>
        </p:spPr>
        <p:txBody>
          <a:bodyPr>
            <a:normAutofit/>
          </a:bodyPr>
          <a:lstStyle>
            <a:lvl1pPr marL="0" indent="0">
              <a:buNone/>
              <a:defRPr sz="2500" spc="8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dirty="0" err="1" smtClean="0"/>
              <a:t>Text</a:t>
            </a:r>
            <a:r>
              <a:rPr lang="fr-FR" dirty="0" smtClean="0"/>
              <a:t> and </a:t>
            </a:r>
            <a:r>
              <a:rPr lang="fr-FR" dirty="0" err="1" smtClean="0"/>
              <a:t>following</a:t>
            </a:r>
            <a:r>
              <a:rPr lang="fr-FR" dirty="0" smtClean="0"/>
              <a:t> </a:t>
            </a:r>
            <a:r>
              <a:rPr lang="fr-FR" dirty="0" err="1" smtClean="0"/>
              <a:t>text</a:t>
            </a:r>
            <a:r>
              <a:rPr lang="fr-FR" dirty="0" smtClean="0"/>
              <a:t>,</a:t>
            </a:r>
            <a:br>
              <a:rPr lang="fr-FR" dirty="0" smtClean="0"/>
            </a:br>
            <a:r>
              <a:rPr lang="fr-FR" dirty="0" smtClean="0"/>
              <a:t>second line of </a:t>
            </a:r>
            <a:r>
              <a:rPr lang="fr-FR" dirty="0" err="1" smtClean="0"/>
              <a:t>text</a:t>
            </a:r>
            <a:r>
              <a:rPr lang="fr-FR" dirty="0" smtClean="0"/>
              <a:t/>
            </a:r>
            <a:br>
              <a:rPr lang="fr-FR" dirty="0" smtClean="0"/>
            </a:br>
            <a:r>
              <a:rPr lang="fr-FR" dirty="0" err="1" smtClean="0"/>
              <a:t>third</a:t>
            </a:r>
            <a:r>
              <a:rPr lang="fr-FR" dirty="0" smtClean="0"/>
              <a:t> line</a:t>
            </a:r>
          </a:p>
        </p:txBody>
      </p:sp>
      <p:sp>
        <p:nvSpPr>
          <p:cNvPr id="15" name="Espace réservé du texte 14"/>
          <p:cNvSpPr>
            <a:spLocks noGrp="1"/>
          </p:cNvSpPr>
          <p:nvPr>
            <p:ph type="body" sz="quarter" idx="14" hasCustomPrompt="1"/>
          </p:nvPr>
        </p:nvSpPr>
        <p:spPr>
          <a:xfrm>
            <a:off x="828000" y="5362219"/>
            <a:ext cx="7772090" cy="291826"/>
          </a:xfrm>
        </p:spPr>
        <p:txBody>
          <a:bodyPr>
            <a:normAutofit/>
          </a:bodyPr>
          <a:lstStyle>
            <a:lvl1pPr marL="0" indent="0">
              <a:buNone/>
              <a:defRPr sz="1200" spc="50" baseline="0">
                <a:solidFill>
                  <a:schemeClr val="tx1"/>
                </a:solidFill>
                <a:latin typeface="Arial" panose="020B0604020202020204" pitchFamily="34" charset="0"/>
                <a:cs typeface="Arial" panose="020B0604020202020204" pitchFamily="34" charset="0"/>
              </a:defRPr>
            </a:lvl1pPr>
          </a:lstStyle>
          <a:p>
            <a:pPr lvl="0"/>
            <a:r>
              <a:rPr lang="fr-FR" dirty="0" err="1" smtClean="0"/>
              <a:t>Another</a:t>
            </a:r>
            <a:r>
              <a:rPr lang="fr-FR" dirty="0" smtClean="0"/>
              <a:t> </a:t>
            </a:r>
            <a:r>
              <a:rPr lang="fr-FR" dirty="0" err="1" smtClean="0"/>
              <a:t>text</a:t>
            </a:r>
            <a:r>
              <a:rPr lang="fr-FR" dirty="0" smtClean="0"/>
              <a:t> on one line</a:t>
            </a:r>
          </a:p>
        </p:txBody>
      </p:sp>
    </p:spTree>
    <p:extLst>
      <p:ext uri="{BB962C8B-B14F-4D97-AF65-F5344CB8AC3E}">
        <p14:creationId xmlns:p14="http://schemas.microsoft.com/office/powerpoint/2010/main" val="16222300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Slide">
    <p:spTree>
      <p:nvGrpSpPr>
        <p:cNvPr id="1" name=""/>
        <p:cNvGrpSpPr/>
        <p:nvPr/>
      </p:nvGrpSpPr>
      <p:grpSpPr>
        <a:xfrm>
          <a:off x="0" y="0"/>
          <a:ext cx="0" cy="0"/>
          <a:chOff x="0" y="0"/>
          <a:chExt cx="0" cy="0"/>
        </a:xfrm>
      </p:grpSpPr>
      <p:sp>
        <p:nvSpPr>
          <p:cNvPr id="10" name="Rectangle 9"/>
          <p:cNvSpPr/>
          <p:nvPr userDrawn="1"/>
        </p:nvSpPr>
        <p:spPr>
          <a:xfrm>
            <a:off x="0" y="1854200"/>
            <a:ext cx="9144000" cy="3949000"/>
          </a:xfrm>
          <a:prstGeom prst="rect">
            <a:avLst/>
          </a:prstGeom>
          <a:solidFill>
            <a:schemeClr val="bg1">
              <a:lumMod val="95000"/>
            </a:schemeClr>
          </a:solidFill>
          <a:ln>
            <a:noFill/>
          </a:ln>
        </p:spPr>
        <p:style>
          <a:lnRef idx="2">
            <a:schemeClr val="dk1">
              <a:shade val="50000"/>
            </a:schemeClr>
          </a:lnRef>
          <a:fillRef idx="1">
            <a:schemeClr val="dk1"/>
          </a:fillRef>
          <a:effectRef idx="0">
            <a:schemeClr val="dk1"/>
          </a:effectRef>
          <a:fontRef idx="minor">
            <a:schemeClr val="lt1"/>
          </a:fontRef>
        </p:style>
        <p:txBody>
          <a:bodyPr lIns="90000" rtlCol="0" anchor="ctr"/>
          <a:lstStyle/>
          <a:p>
            <a:pPr algn="ctr"/>
            <a:endParaRPr lang="fr-FR">
              <a:solidFill>
                <a:srgbClr val="FFFFFF"/>
              </a:solidFill>
            </a:endParaRPr>
          </a:p>
        </p:txBody>
      </p:sp>
      <p:sp>
        <p:nvSpPr>
          <p:cNvPr id="11" name="Rectangle 10"/>
          <p:cNvSpPr/>
          <p:nvPr userDrawn="1"/>
        </p:nvSpPr>
        <p:spPr>
          <a:xfrm>
            <a:off x="828000" y="5997600"/>
            <a:ext cx="1026000" cy="39600"/>
          </a:xfrm>
          <a:prstGeom prst="rect">
            <a:avLst/>
          </a:prstGeom>
          <a:solidFill>
            <a:schemeClr val="tx1"/>
          </a:solidFill>
          <a:ln>
            <a:noFill/>
          </a:ln>
        </p:spPr>
        <p:style>
          <a:lnRef idx="2">
            <a:schemeClr val="dk1">
              <a:shade val="50000"/>
            </a:schemeClr>
          </a:lnRef>
          <a:fillRef idx="1">
            <a:schemeClr val="dk1"/>
          </a:fillRef>
          <a:effectRef idx="0">
            <a:schemeClr val="dk1"/>
          </a:effectRef>
          <a:fontRef idx="minor">
            <a:schemeClr val="lt1"/>
          </a:fontRef>
        </p:style>
        <p:txBody>
          <a:bodyPr lIns="90000" rtlCol="0" anchor="ctr"/>
          <a:lstStyle/>
          <a:p>
            <a:pPr algn="ctr"/>
            <a:endParaRPr lang="fr-FR">
              <a:solidFill>
                <a:srgbClr val="FFFFFF"/>
              </a:solidFill>
            </a:endParaRPr>
          </a:p>
        </p:txBody>
      </p:sp>
      <p:sp>
        <p:nvSpPr>
          <p:cNvPr id="13" name="Titre 1"/>
          <p:cNvSpPr>
            <a:spLocks noGrp="1"/>
          </p:cNvSpPr>
          <p:nvPr>
            <p:ph type="title" hasCustomPrompt="1"/>
          </p:nvPr>
        </p:nvSpPr>
        <p:spPr>
          <a:xfrm>
            <a:off x="828000" y="1084589"/>
            <a:ext cx="7775998" cy="466228"/>
          </a:xfrm>
        </p:spPr>
        <p:txBody>
          <a:bodyPr>
            <a:noAutofit/>
          </a:bodyPr>
          <a:lstStyle>
            <a:lvl1pPr>
              <a:defRPr sz="3400" b="0">
                <a:solidFill>
                  <a:srgbClr val="00B4E0"/>
                </a:solidFill>
              </a:defRPr>
            </a:lvl1pPr>
          </a:lstStyle>
          <a:p>
            <a:r>
              <a:rPr lang="fr-FR" dirty="0" smtClean="0"/>
              <a:t>Contents</a:t>
            </a:r>
            <a:endParaRPr lang="fr-FR" dirty="0"/>
          </a:p>
        </p:txBody>
      </p:sp>
      <p:sp>
        <p:nvSpPr>
          <p:cNvPr id="14" name="Espace réservé du texte 8"/>
          <p:cNvSpPr>
            <a:spLocks noGrp="1"/>
          </p:cNvSpPr>
          <p:nvPr>
            <p:ph type="body" sz="quarter" idx="12" hasCustomPrompt="1"/>
          </p:nvPr>
        </p:nvSpPr>
        <p:spPr>
          <a:xfrm>
            <a:off x="828000" y="2102399"/>
            <a:ext cx="7775998" cy="3452401"/>
          </a:xfrm>
        </p:spPr>
        <p:txBody>
          <a:bodyPr/>
          <a:lstStyle>
            <a:lvl1pPr marL="269875" indent="-263525">
              <a:spcBef>
                <a:spcPts val="1200"/>
              </a:spcBef>
              <a:buClr>
                <a:schemeClr val="tx1">
                  <a:lumMod val="50000"/>
                  <a:lumOff val="50000"/>
                </a:schemeClr>
              </a:buClr>
              <a:buSzPct val="100000"/>
              <a:buFont typeface="+mj-lt"/>
              <a:buAutoNum type="arabicPeriod"/>
              <a:tabLst/>
              <a:defRPr sz="1600" b="1" baseline="0">
                <a:solidFill>
                  <a:schemeClr val="tx1"/>
                </a:solidFill>
              </a:defRPr>
            </a:lvl1pPr>
            <a:lvl2pPr marL="574675" indent="-171450">
              <a:spcBef>
                <a:spcPts val="800"/>
              </a:spcBef>
              <a:buClr>
                <a:schemeClr val="tx1">
                  <a:lumMod val="50000"/>
                  <a:lumOff val="50000"/>
                </a:schemeClr>
              </a:buClr>
              <a:buFont typeface="Arial" panose="020B0604020202020204" pitchFamily="34" charset="0"/>
              <a:buChar char="−"/>
              <a:tabLst/>
              <a:defRPr sz="1200" baseline="0"/>
            </a:lvl2pPr>
            <a:lvl3pPr marL="270000" indent="-265113">
              <a:spcBef>
                <a:spcPts val="1200"/>
              </a:spcBef>
              <a:buClr>
                <a:schemeClr val="tx2">
                  <a:lumMod val="60000"/>
                  <a:lumOff val="40000"/>
                </a:schemeClr>
              </a:buClr>
              <a:buFont typeface="+mj-lt"/>
              <a:buAutoNum type="arabicPeriod"/>
              <a:tabLst/>
              <a:defRPr sz="1600" b="1">
                <a:solidFill>
                  <a:schemeClr val="tx2">
                    <a:lumMod val="60000"/>
                    <a:lumOff val="40000"/>
                  </a:schemeClr>
                </a:solidFill>
              </a:defRPr>
            </a:lvl3pPr>
          </a:lstStyle>
          <a:p>
            <a:r>
              <a:rPr lang="fr-FR" dirty="0" err="1" smtClean="0"/>
              <a:t>Title</a:t>
            </a:r>
            <a:r>
              <a:rPr lang="fr-FR" dirty="0" smtClean="0"/>
              <a:t> of the First </a:t>
            </a:r>
            <a:r>
              <a:rPr lang="fr-FR" dirty="0" err="1" smtClean="0"/>
              <a:t>chapter</a:t>
            </a:r>
            <a:r>
              <a:rPr lang="fr-FR" dirty="0" smtClean="0"/>
              <a:t> on one line</a:t>
            </a:r>
          </a:p>
          <a:p>
            <a:pPr lvl="1"/>
            <a:r>
              <a:rPr lang="fr-FR" dirty="0" err="1" smtClean="0"/>
              <a:t>Subtitle</a:t>
            </a:r>
            <a:r>
              <a:rPr lang="fr-FR" dirty="0" smtClean="0"/>
              <a:t> (</a:t>
            </a:r>
            <a:r>
              <a:rPr lang="fr-FR" dirty="0" err="1" smtClean="0"/>
              <a:t>optional</a:t>
            </a:r>
            <a:r>
              <a:rPr lang="fr-FR" dirty="0" smtClean="0"/>
              <a:t>) on one or </a:t>
            </a:r>
            <a:r>
              <a:rPr lang="fr-FR" dirty="0" err="1" smtClean="0"/>
              <a:t>several</a:t>
            </a:r>
            <a:r>
              <a:rPr lang="fr-FR" dirty="0" smtClean="0"/>
              <a:t> </a:t>
            </a:r>
            <a:r>
              <a:rPr lang="fr-FR" dirty="0" err="1" smtClean="0"/>
              <a:t>lines</a:t>
            </a:r>
            <a:endParaRPr lang="fr-FR" dirty="0" smtClean="0"/>
          </a:p>
          <a:p>
            <a:r>
              <a:rPr lang="fr-FR" dirty="0" err="1" smtClean="0"/>
              <a:t>Title</a:t>
            </a:r>
            <a:r>
              <a:rPr lang="fr-FR" dirty="0" smtClean="0"/>
              <a:t> of the Second </a:t>
            </a:r>
            <a:r>
              <a:rPr lang="fr-FR" dirty="0" err="1" smtClean="0"/>
              <a:t>chapter</a:t>
            </a:r>
            <a:r>
              <a:rPr lang="fr-FR" dirty="0" smtClean="0"/>
              <a:t> on one line</a:t>
            </a:r>
          </a:p>
          <a:p>
            <a:r>
              <a:rPr lang="fr-FR" dirty="0" err="1" smtClean="0"/>
              <a:t>Title</a:t>
            </a:r>
            <a:r>
              <a:rPr lang="fr-FR" dirty="0" smtClean="0"/>
              <a:t> of the </a:t>
            </a:r>
            <a:r>
              <a:rPr lang="fr-FR" dirty="0" err="1" smtClean="0"/>
              <a:t>Third</a:t>
            </a:r>
            <a:r>
              <a:rPr lang="fr-FR" dirty="0" smtClean="0"/>
              <a:t> </a:t>
            </a:r>
            <a:r>
              <a:rPr lang="fr-FR" dirty="0" err="1" smtClean="0"/>
              <a:t>chapter</a:t>
            </a:r>
            <a:endParaRPr lang="fr-FR" dirty="0" smtClean="0"/>
          </a:p>
          <a:p>
            <a:r>
              <a:rPr lang="fr-FR" dirty="0" err="1" smtClean="0"/>
              <a:t>Title</a:t>
            </a:r>
            <a:r>
              <a:rPr lang="fr-FR" dirty="0" smtClean="0"/>
              <a:t> of the </a:t>
            </a:r>
            <a:r>
              <a:rPr lang="fr-FR" dirty="0" err="1" smtClean="0"/>
              <a:t>Fourth</a:t>
            </a:r>
            <a:r>
              <a:rPr lang="fr-FR" dirty="0" smtClean="0"/>
              <a:t> </a:t>
            </a:r>
            <a:r>
              <a:rPr lang="fr-FR" dirty="0" err="1" smtClean="0"/>
              <a:t>chapter</a:t>
            </a:r>
            <a:endParaRPr lang="fr-FR" dirty="0" smtClean="0"/>
          </a:p>
          <a:p>
            <a:r>
              <a:rPr lang="fr-FR" dirty="0" err="1" smtClean="0"/>
              <a:t>Title</a:t>
            </a:r>
            <a:r>
              <a:rPr lang="fr-FR" dirty="0" smtClean="0"/>
              <a:t> of the </a:t>
            </a:r>
            <a:r>
              <a:rPr lang="fr-FR" dirty="0" err="1" smtClean="0"/>
              <a:t>Fifth</a:t>
            </a:r>
            <a:r>
              <a:rPr lang="fr-FR" dirty="0" smtClean="0"/>
              <a:t> </a:t>
            </a:r>
            <a:r>
              <a:rPr lang="fr-FR" dirty="0" err="1" smtClean="0"/>
              <a:t>chapter</a:t>
            </a:r>
            <a:endParaRPr lang="fr-FR" dirty="0"/>
          </a:p>
        </p:txBody>
      </p:sp>
    </p:spTree>
    <p:extLst>
      <p:ext uri="{BB962C8B-B14F-4D97-AF65-F5344CB8AC3E}">
        <p14:creationId xmlns:p14="http://schemas.microsoft.com/office/powerpoint/2010/main" val="23036930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cSld name="Cover-1">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7A837B3A-E525-E945-BEEC-0EE27303202C}"/>
              </a:ext>
            </a:extLst>
          </p:cNvPr>
          <p:cNvSpPr/>
          <p:nvPr/>
        </p:nvSpPr>
        <p:spPr>
          <a:xfrm>
            <a:off x="0" y="3362454"/>
            <a:ext cx="9144000" cy="2421846"/>
          </a:xfrm>
          <a:prstGeom prst="rect">
            <a:avLst/>
          </a:prstGeom>
          <a:solidFill>
            <a:srgbClr val="102D69"/>
          </a:solidFill>
          <a:ln>
            <a:noFill/>
          </a:ln>
        </p:spPr>
        <p:style>
          <a:lnRef idx="2">
            <a:schemeClr val="dk1">
              <a:shade val="50000"/>
            </a:schemeClr>
          </a:lnRef>
          <a:fillRef idx="1">
            <a:schemeClr val="dk1"/>
          </a:fillRef>
          <a:effectRef idx="0">
            <a:schemeClr val="dk1"/>
          </a:effectRef>
          <a:fontRef idx="minor">
            <a:schemeClr val="lt1"/>
          </a:fontRef>
        </p:style>
        <p:txBody>
          <a:bodyPr lIns="50625" rtlCol="0" anchor="ctr"/>
          <a:lstStyle/>
          <a:p>
            <a:pPr algn="ctr"/>
            <a:endParaRPr lang="fr-FR" sz="1013"/>
          </a:p>
        </p:txBody>
      </p:sp>
      <p:sp>
        <p:nvSpPr>
          <p:cNvPr id="2" name="Title 1"/>
          <p:cNvSpPr>
            <a:spLocks noGrp="1"/>
          </p:cNvSpPr>
          <p:nvPr>
            <p:ph type="ctrTitle"/>
          </p:nvPr>
        </p:nvSpPr>
        <p:spPr>
          <a:xfrm>
            <a:off x="552600" y="4269017"/>
            <a:ext cx="6136435" cy="1141923"/>
          </a:xfrm>
        </p:spPr>
        <p:txBody>
          <a:bodyPr anchor="t" anchorCtr="0">
            <a:noAutofit/>
          </a:bodyPr>
          <a:lstStyle>
            <a:lvl1pPr algn="l">
              <a:lnSpc>
                <a:spcPct val="100000"/>
              </a:lnSpc>
              <a:defRPr sz="2500" b="0" spc="100" baseline="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52600" y="3864073"/>
            <a:ext cx="8047800" cy="242803"/>
          </a:xfrm>
        </p:spPr>
        <p:txBody>
          <a:bodyPr>
            <a:noAutofit/>
          </a:bodyPr>
          <a:lstStyle>
            <a:lvl1pPr marL="0" indent="0" algn="l">
              <a:buNone/>
              <a:defRPr sz="1000" spc="51" baseline="0">
                <a:solidFill>
                  <a:schemeClr val="bg1"/>
                </a:solidFill>
              </a:defRPr>
            </a:lvl1pPr>
            <a:lvl2pPr marL="457178" indent="0" algn="ctr">
              <a:buNone/>
              <a:defRPr sz="2000"/>
            </a:lvl2pPr>
            <a:lvl3pPr marL="914355" indent="0" algn="ctr">
              <a:buNone/>
              <a:defRPr sz="1800"/>
            </a:lvl3pPr>
            <a:lvl4pPr marL="1371533" indent="0" algn="ctr">
              <a:buNone/>
              <a:defRPr sz="1600"/>
            </a:lvl4pPr>
            <a:lvl5pPr marL="1828710" indent="0" algn="ctr">
              <a:buNone/>
              <a:defRPr sz="1600"/>
            </a:lvl5pPr>
            <a:lvl6pPr marL="2285888" indent="0" algn="ctr">
              <a:buNone/>
              <a:defRPr sz="1600"/>
            </a:lvl6pPr>
            <a:lvl7pPr marL="2743064" indent="0" algn="ctr">
              <a:buNone/>
              <a:defRPr sz="1600"/>
            </a:lvl7pPr>
            <a:lvl8pPr marL="3200243" indent="0" algn="ctr">
              <a:buNone/>
              <a:defRPr sz="1600"/>
            </a:lvl8pPr>
            <a:lvl9pPr marL="3657420" indent="0" algn="ctr">
              <a:buNone/>
              <a:defRPr sz="1600"/>
            </a:lvl9pPr>
          </a:lstStyle>
          <a:p>
            <a:r>
              <a:rPr lang="en-US" smtClean="0"/>
              <a:t>Click to edit Master subtitle style</a:t>
            </a:r>
            <a:endParaRPr lang="en-US" dirty="0"/>
          </a:p>
        </p:txBody>
      </p:sp>
      <p:sp>
        <p:nvSpPr>
          <p:cNvPr id="10" name="Rectangle 9"/>
          <p:cNvSpPr/>
          <p:nvPr/>
        </p:nvSpPr>
        <p:spPr>
          <a:xfrm>
            <a:off x="1" y="2907811"/>
            <a:ext cx="9144000" cy="75600"/>
          </a:xfrm>
          <a:prstGeom prst="rect">
            <a:avLst/>
          </a:prstGeom>
          <a:solidFill>
            <a:srgbClr val="00B6ED"/>
          </a:solidFill>
          <a:ln>
            <a:noFill/>
          </a:ln>
        </p:spPr>
        <p:style>
          <a:lnRef idx="2">
            <a:schemeClr val="dk1">
              <a:shade val="50000"/>
            </a:schemeClr>
          </a:lnRef>
          <a:fillRef idx="1">
            <a:schemeClr val="dk1"/>
          </a:fillRef>
          <a:effectRef idx="0">
            <a:schemeClr val="dk1"/>
          </a:effectRef>
          <a:fontRef idx="minor">
            <a:schemeClr val="lt1"/>
          </a:fontRef>
        </p:style>
        <p:txBody>
          <a:bodyPr lIns="90000" rtlCol="0" anchor="ctr"/>
          <a:lstStyle/>
          <a:p>
            <a:pPr algn="ctr"/>
            <a:endParaRPr lang="fr-FR" sz="1800"/>
          </a:p>
        </p:txBody>
      </p:sp>
      <p:sp>
        <p:nvSpPr>
          <p:cNvPr id="11" name="Rectangle 10"/>
          <p:cNvSpPr/>
          <p:nvPr/>
        </p:nvSpPr>
        <p:spPr>
          <a:xfrm>
            <a:off x="1" y="3021472"/>
            <a:ext cx="9144000" cy="75600"/>
          </a:xfrm>
          <a:prstGeom prst="rect">
            <a:avLst/>
          </a:prstGeom>
          <a:solidFill>
            <a:srgbClr val="1596C8"/>
          </a:solidFill>
          <a:ln>
            <a:noFill/>
          </a:ln>
        </p:spPr>
        <p:style>
          <a:lnRef idx="2">
            <a:schemeClr val="dk1">
              <a:shade val="50000"/>
            </a:schemeClr>
          </a:lnRef>
          <a:fillRef idx="1">
            <a:schemeClr val="dk1"/>
          </a:fillRef>
          <a:effectRef idx="0">
            <a:schemeClr val="dk1"/>
          </a:effectRef>
          <a:fontRef idx="minor">
            <a:schemeClr val="lt1"/>
          </a:fontRef>
        </p:style>
        <p:txBody>
          <a:bodyPr lIns="90000" rtlCol="0" anchor="ctr"/>
          <a:lstStyle/>
          <a:p>
            <a:pPr algn="ctr"/>
            <a:endParaRPr lang="fr-FR" sz="1800"/>
          </a:p>
        </p:txBody>
      </p:sp>
      <p:sp>
        <p:nvSpPr>
          <p:cNvPr id="12" name="Rectangle 11"/>
          <p:cNvSpPr/>
          <p:nvPr/>
        </p:nvSpPr>
        <p:spPr>
          <a:xfrm>
            <a:off x="1" y="3135133"/>
            <a:ext cx="9144000" cy="75600"/>
          </a:xfrm>
          <a:prstGeom prst="rect">
            <a:avLst/>
          </a:prstGeom>
          <a:solidFill>
            <a:srgbClr val="0073A3"/>
          </a:solidFill>
          <a:ln>
            <a:noFill/>
          </a:ln>
        </p:spPr>
        <p:style>
          <a:lnRef idx="2">
            <a:schemeClr val="dk1">
              <a:shade val="50000"/>
            </a:schemeClr>
          </a:lnRef>
          <a:fillRef idx="1">
            <a:schemeClr val="dk1"/>
          </a:fillRef>
          <a:effectRef idx="0">
            <a:schemeClr val="dk1"/>
          </a:effectRef>
          <a:fontRef idx="minor">
            <a:schemeClr val="lt1"/>
          </a:fontRef>
        </p:style>
        <p:txBody>
          <a:bodyPr lIns="90000" rtlCol="0" anchor="ctr"/>
          <a:lstStyle/>
          <a:p>
            <a:pPr algn="ctr"/>
            <a:endParaRPr lang="fr-FR" sz="1800"/>
          </a:p>
        </p:txBody>
      </p:sp>
      <p:sp>
        <p:nvSpPr>
          <p:cNvPr id="13" name="Rectangle 12"/>
          <p:cNvSpPr/>
          <p:nvPr/>
        </p:nvSpPr>
        <p:spPr>
          <a:xfrm>
            <a:off x="1" y="3248794"/>
            <a:ext cx="9144000" cy="75600"/>
          </a:xfrm>
          <a:prstGeom prst="rect">
            <a:avLst/>
          </a:prstGeom>
          <a:solidFill>
            <a:srgbClr val="005483"/>
          </a:solidFill>
          <a:ln>
            <a:noFill/>
          </a:ln>
        </p:spPr>
        <p:style>
          <a:lnRef idx="2">
            <a:schemeClr val="dk1">
              <a:shade val="50000"/>
            </a:schemeClr>
          </a:lnRef>
          <a:fillRef idx="1">
            <a:schemeClr val="dk1"/>
          </a:fillRef>
          <a:effectRef idx="0">
            <a:schemeClr val="dk1"/>
          </a:effectRef>
          <a:fontRef idx="minor">
            <a:schemeClr val="lt1"/>
          </a:fontRef>
        </p:style>
        <p:txBody>
          <a:bodyPr lIns="90000" rtlCol="0" anchor="ctr"/>
          <a:lstStyle/>
          <a:p>
            <a:pPr algn="ctr"/>
            <a:endParaRPr lang="fr-FR" sz="1800"/>
          </a:p>
        </p:txBody>
      </p:sp>
      <p:pic>
        <p:nvPicPr>
          <p:cNvPr id="19" name="Image 18">
            <a:extLst>
              <a:ext uri="{FF2B5EF4-FFF2-40B4-BE49-F238E27FC236}">
                <a16:creationId xmlns:a16="http://schemas.microsoft.com/office/drawing/2014/main" id="{61EC758A-3384-584F-BBDA-8BC61825164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78600" y="4707000"/>
            <a:ext cx="1612800" cy="1612800"/>
          </a:xfrm>
          <a:prstGeom prst="rect">
            <a:avLst/>
          </a:prstGeom>
        </p:spPr>
      </p:pic>
    </p:spTree>
    <p:extLst>
      <p:ext uri="{BB962C8B-B14F-4D97-AF65-F5344CB8AC3E}">
        <p14:creationId xmlns:p14="http://schemas.microsoft.com/office/powerpoint/2010/main" val="36597026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021_Title-&amp;-Content">
    <p:spTree>
      <p:nvGrpSpPr>
        <p:cNvPr id="1" name=""/>
        <p:cNvGrpSpPr/>
        <p:nvPr/>
      </p:nvGrpSpPr>
      <p:grpSpPr>
        <a:xfrm>
          <a:off x="0" y="0"/>
          <a:ext cx="0" cy="0"/>
          <a:chOff x="0" y="0"/>
          <a:chExt cx="0" cy="0"/>
        </a:xfrm>
      </p:grpSpPr>
      <p:sp>
        <p:nvSpPr>
          <p:cNvPr id="2" name="Title 1"/>
          <p:cNvSpPr>
            <a:spLocks noGrp="1"/>
          </p:cNvSpPr>
          <p:nvPr>
            <p:ph type="title"/>
          </p:nvPr>
        </p:nvSpPr>
        <p:spPr>
          <a:xfrm>
            <a:off x="540004" y="540000"/>
            <a:ext cx="8063999" cy="396000"/>
          </a:xfrm>
        </p:spPr>
        <p:txBody>
          <a:bodyPr/>
          <a:lstStyle/>
          <a:p>
            <a:r>
              <a:rPr lang="en-US" smtClean="0"/>
              <a:t>Click to edit Master title style</a:t>
            </a:r>
            <a:endParaRPr lang="en-US"/>
          </a:p>
        </p:txBody>
      </p:sp>
      <p:sp>
        <p:nvSpPr>
          <p:cNvPr id="6" name="Content Placeholder 2"/>
          <p:cNvSpPr>
            <a:spLocks noGrp="1"/>
          </p:cNvSpPr>
          <p:nvPr>
            <p:ph idx="1"/>
          </p:nvPr>
        </p:nvSpPr>
        <p:spPr>
          <a:xfrm>
            <a:off x="540000" y="1404000"/>
            <a:ext cx="8063998" cy="3996000"/>
          </a:xfrm>
        </p:spPr>
        <p:txBody>
          <a:bodyPr>
            <a:no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Espace réservé du texte 7"/>
          <p:cNvSpPr>
            <a:spLocks noGrp="1"/>
          </p:cNvSpPr>
          <p:nvPr>
            <p:ph type="body" sz="quarter" idx="13"/>
          </p:nvPr>
        </p:nvSpPr>
        <p:spPr>
          <a:xfrm>
            <a:off x="539751" y="936000"/>
            <a:ext cx="8064248" cy="304483"/>
          </a:xfrm>
        </p:spPr>
        <p:txBody>
          <a:bodyPr>
            <a:normAutofit/>
          </a:bodyPr>
          <a:lstStyle>
            <a:lvl1pPr marL="0" indent="0">
              <a:buNone/>
              <a:defRPr sz="1600">
                <a:solidFill>
                  <a:schemeClr val="tx1"/>
                </a:solidFill>
              </a:defRPr>
            </a:lvl1pPr>
          </a:lstStyle>
          <a:p>
            <a:pPr lvl="0"/>
            <a:r>
              <a:rPr lang="en-US" smtClean="0"/>
              <a:t>Edit Master text styles</a:t>
            </a:r>
          </a:p>
        </p:txBody>
      </p:sp>
      <p:sp>
        <p:nvSpPr>
          <p:cNvPr id="8" name="Espace réservé du texte 6"/>
          <p:cNvSpPr>
            <a:spLocks noGrp="1"/>
          </p:cNvSpPr>
          <p:nvPr>
            <p:ph type="body" sz="quarter" idx="14"/>
          </p:nvPr>
        </p:nvSpPr>
        <p:spPr>
          <a:xfrm>
            <a:off x="539751" y="5461200"/>
            <a:ext cx="8064248" cy="612000"/>
          </a:xfrm>
        </p:spPr>
        <p:txBody>
          <a:bodyPr anchor="b">
            <a:noAutofit/>
          </a:bodyPr>
          <a:lstStyle>
            <a:lvl1pPr marL="6351" indent="0" algn="l">
              <a:buNone/>
              <a:defRPr sz="800">
                <a:solidFill>
                  <a:schemeClr val="tx2"/>
                </a:solidFill>
              </a:defRPr>
            </a:lvl1pPr>
          </a:lstStyle>
          <a:p>
            <a:pPr lvl="0"/>
            <a:r>
              <a:rPr lang="en-US" dirty="0" smtClean="0"/>
              <a:t>Edit Master text styles</a:t>
            </a:r>
          </a:p>
        </p:txBody>
      </p:sp>
    </p:spTree>
    <p:extLst>
      <p:ext uri="{BB962C8B-B14F-4D97-AF65-F5344CB8AC3E}">
        <p14:creationId xmlns:p14="http://schemas.microsoft.com/office/powerpoint/2010/main" val="13341174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Slide Number Placeholder 5"/>
          <p:cNvSpPr txBox="1">
            <a:spLocks/>
          </p:cNvSpPr>
          <p:nvPr userDrawn="1"/>
        </p:nvSpPr>
        <p:spPr>
          <a:xfrm>
            <a:off x="548358" y="6437213"/>
            <a:ext cx="673401" cy="163173"/>
          </a:xfrm>
          <a:prstGeom prst="rect">
            <a:avLst/>
          </a:prstGeom>
        </p:spPr>
        <p:txBody>
          <a:bodyPr vert="horz" lIns="0" tIns="0" rIns="0" bIns="0" rtlCol="0" anchor="b" anchorCtr="0"/>
          <a:lstStyle>
            <a:lvl1pPr algn="l">
              <a:defRPr/>
            </a:lvl1pPr>
          </a:lstStyle>
          <a:p>
            <a:pPr>
              <a:defRPr/>
            </a:pPr>
            <a:r>
              <a:rPr lang="en-GB" sz="800" dirty="0" smtClean="0">
                <a:solidFill>
                  <a:srgbClr val="003C64"/>
                </a:solidFill>
                <a:latin typeface="Arial" panose="020B0604020202020204" pitchFamily="34" charset="0"/>
                <a:cs typeface="Arial" panose="020B0604020202020204" pitchFamily="34" charset="0"/>
              </a:rPr>
              <a:t>Page </a:t>
            </a:r>
            <a:fld id="{36B42F77-7A6C-1542-90FA-F900BAF14CA3}" type="slidenum">
              <a:rPr lang="en-GB" sz="800" smtClean="0">
                <a:solidFill>
                  <a:srgbClr val="003C64"/>
                </a:solidFill>
                <a:latin typeface="Arial" panose="020B0604020202020204" pitchFamily="34" charset="0"/>
                <a:cs typeface="Arial" panose="020B0604020202020204" pitchFamily="34" charset="0"/>
              </a:rPr>
              <a:pPr>
                <a:defRPr/>
              </a:pPr>
              <a:t>‹#›</a:t>
            </a:fld>
            <a:r>
              <a:rPr lang="en-GB" sz="800" dirty="0" smtClean="0">
                <a:solidFill>
                  <a:srgbClr val="003C64"/>
                </a:solidFill>
                <a:latin typeface="Arial" panose="020B0604020202020204" pitchFamily="34" charset="0"/>
                <a:cs typeface="Arial" panose="020B0604020202020204" pitchFamily="34" charset="0"/>
              </a:rPr>
              <a:t>  I</a:t>
            </a:r>
          </a:p>
        </p:txBody>
      </p:sp>
      <p:sp>
        <p:nvSpPr>
          <p:cNvPr id="20" name="Slide Number Placeholder 5" descr="CONFIDENTIAL_TAG_0xFFEE"/>
          <p:cNvSpPr txBox="1">
            <a:spLocks/>
          </p:cNvSpPr>
          <p:nvPr userDrawn="1"/>
        </p:nvSpPr>
        <p:spPr>
          <a:xfrm>
            <a:off x="1070728" y="6257971"/>
            <a:ext cx="5566056" cy="344544"/>
          </a:xfrm>
          <a:prstGeom prst="rect">
            <a:avLst/>
          </a:prstGeom>
        </p:spPr>
        <p:txBody>
          <a:bodyPr vert="horz" lIns="0" tIns="0" rIns="0" bIns="0" rtlCol="0" anchor="b" anchorCtr="0"/>
          <a:lstStyle>
            <a:lvl1pPr algn="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smtClean="0">
                <a:solidFill>
                  <a:srgbClr val="003C6A"/>
                </a:solidFill>
                <a:latin typeface="Arial" panose="020B0604020202020204" pitchFamily="34" charset="0"/>
                <a:cs typeface="Arial" panose="020B0604020202020204" pitchFamily="34" charset="0"/>
              </a:rPr>
              <a:t>For</a:t>
            </a:r>
            <a:r>
              <a:rPr lang="en-US" sz="800" baseline="0" dirty="0" smtClean="0">
                <a:solidFill>
                  <a:srgbClr val="003C6A"/>
                </a:solidFill>
                <a:latin typeface="Arial" panose="020B0604020202020204" pitchFamily="34" charset="0"/>
                <a:cs typeface="Arial" panose="020B0604020202020204" pitchFamily="34" charset="0"/>
              </a:rPr>
              <a:t> </a:t>
            </a:r>
            <a:r>
              <a:rPr lang="en-US" sz="800" kern="1200" dirty="0" smtClean="0">
                <a:solidFill>
                  <a:srgbClr val="003C6A"/>
                </a:solidFill>
                <a:latin typeface="Arial" panose="020B0604020202020204" pitchFamily="34" charset="0"/>
                <a:ea typeface="+mn-ea"/>
                <a:cs typeface="Arial" panose="020B0604020202020204" pitchFamily="34" charset="0"/>
              </a:rPr>
              <a:t>Institutional Use Only. Not for Use with the Public.</a:t>
            </a:r>
          </a:p>
        </p:txBody>
      </p:sp>
      <p:sp>
        <p:nvSpPr>
          <p:cNvPr id="40" name="Text Placeholder 2"/>
          <p:cNvSpPr>
            <a:spLocks noGrp="1"/>
          </p:cNvSpPr>
          <p:nvPr>
            <p:ph type="body" idx="1"/>
          </p:nvPr>
        </p:nvSpPr>
        <p:spPr>
          <a:xfrm>
            <a:off x="540000" y="1548000"/>
            <a:ext cx="8063998" cy="4461181"/>
          </a:xfrm>
          <a:prstGeom prst="rect">
            <a:avLst/>
          </a:prstGeom>
        </p:spPr>
        <p:txBody>
          <a:bodyPr vert="horz" lIns="0" tIns="0" rIns="0" bIns="0" rtlCol="0">
            <a:noAutofit/>
          </a:bodyPr>
          <a:lstStyle/>
          <a:p>
            <a:pPr lvl="0"/>
            <a:r>
              <a:rPr lang="fr-FR" dirty="0" err="1" smtClean="0"/>
              <a:t>Level</a:t>
            </a:r>
            <a:r>
              <a:rPr lang="fr-FR" dirty="0" smtClean="0"/>
              <a:t> 1</a:t>
            </a:r>
          </a:p>
          <a:p>
            <a:pPr lvl="1"/>
            <a:r>
              <a:rPr lang="fr-FR" dirty="0" err="1" smtClean="0"/>
              <a:t>Level</a:t>
            </a:r>
            <a:r>
              <a:rPr lang="fr-FR" dirty="0" smtClean="0"/>
              <a:t> 2</a:t>
            </a:r>
          </a:p>
          <a:p>
            <a:pPr lvl="2"/>
            <a:r>
              <a:rPr lang="fr-FR" dirty="0" err="1" smtClean="0"/>
              <a:t>Level</a:t>
            </a:r>
            <a:r>
              <a:rPr lang="fr-FR" dirty="0" smtClean="0"/>
              <a:t> 3</a:t>
            </a:r>
          </a:p>
          <a:p>
            <a:pPr lvl="3"/>
            <a:r>
              <a:rPr lang="fr-FR" dirty="0" err="1" smtClean="0"/>
              <a:t>Level</a:t>
            </a:r>
            <a:r>
              <a:rPr lang="fr-FR" dirty="0" smtClean="0"/>
              <a:t> 4</a:t>
            </a:r>
          </a:p>
          <a:p>
            <a:pPr lvl="4"/>
            <a:r>
              <a:rPr lang="fr-FR" dirty="0" err="1" smtClean="0"/>
              <a:t>Level</a:t>
            </a:r>
            <a:r>
              <a:rPr lang="fr-FR" dirty="0" smtClean="0"/>
              <a:t> 5</a:t>
            </a:r>
            <a:endParaRPr lang="en-US" dirty="0"/>
          </a:p>
        </p:txBody>
      </p:sp>
      <p:sp>
        <p:nvSpPr>
          <p:cNvPr id="41" name="Title Placeholder 1"/>
          <p:cNvSpPr>
            <a:spLocks noGrp="1"/>
          </p:cNvSpPr>
          <p:nvPr>
            <p:ph type="title"/>
          </p:nvPr>
        </p:nvSpPr>
        <p:spPr>
          <a:xfrm>
            <a:off x="539999" y="698265"/>
            <a:ext cx="8063999" cy="466228"/>
          </a:xfrm>
          <a:prstGeom prst="rect">
            <a:avLst/>
          </a:prstGeom>
        </p:spPr>
        <p:txBody>
          <a:bodyPr vert="horz" lIns="0" tIns="0" rIns="0" bIns="0" rtlCol="0" anchor="t" anchorCtr="0">
            <a:normAutofit/>
          </a:bodyPr>
          <a:lstStyle/>
          <a:p>
            <a:r>
              <a:rPr lang="fr-FR" dirty="0" err="1" smtClean="0"/>
              <a:t>Heading</a:t>
            </a:r>
            <a:r>
              <a:rPr lang="fr-FR" dirty="0" smtClean="0"/>
              <a:t> </a:t>
            </a:r>
            <a:r>
              <a:rPr lang="fr-FR" dirty="0" err="1" smtClean="0"/>
              <a:t>here</a:t>
            </a:r>
            <a:endParaRPr lang="en-US" dirty="0"/>
          </a:p>
        </p:txBody>
      </p:sp>
      <p:pic>
        <p:nvPicPr>
          <p:cNvPr id="7" name="Image 11" descr="Description : Description : Amundi_compact"/>
          <p:cNvPicPr>
            <a:picLocks noChangeAspect="1" noChangeArrowheads="1"/>
          </p:cNvPicPr>
          <p:nvPr userDrawn="1"/>
        </p:nvPicPr>
        <p:blipFill rotWithShape="1">
          <a:blip r:embed="rId7" cstate="print">
            <a:extLst>
              <a:ext uri="{28A0092B-C50C-407E-A947-70E740481C1C}">
                <a14:useLocalDpi xmlns:a14="http://schemas.microsoft.com/office/drawing/2010/main" val="0"/>
              </a:ext>
            </a:extLst>
          </a:blip>
          <a:srcRect l="3642"/>
          <a:stretch/>
        </p:blipFill>
        <p:spPr bwMode="auto">
          <a:xfrm>
            <a:off x="7487322" y="6130750"/>
            <a:ext cx="1116676"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867548"/>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Lst>
  <p:timing>
    <p:tnLst>
      <p:par>
        <p:cTn id="1" dur="indefinite" restart="never" nodeType="tmRoot"/>
      </p:par>
    </p:tnLst>
  </p:timing>
  <p:hf sldNum="0" hdr="0" ftr="0" dt="0"/>
  <p:txStyles>
    <p:titleStyle>
      <a:lvl1pPr algn="l" defTabSz="457200" rtl="0" eaLnBrk="1" latinLnBrk="0" hangingPunct="1">
        <a:spcBef>
          <a:spcPct val="0"/>
        </a:spcBef>
        <a:buNone/>
        <a:defRPr sz="2400" b="1" kern="1200" baseline="0">
          <a:solidFill>
            <a:schemeClr val="tx1"/>
          </a:solidFill>
          <a:latin typeface="Arial" panose="020B0604020202020204" pitchFamily="34" charset="0"/>
          <a:ea typeface="+mj-ea"/>
          <a:cs typeface="Arial" panose="020B0604020202020204" pitchFamily="34" charset="0"/>
        </a:defRPr>
      </a:lvl1pPr>
    </p:titleStyle>
    <p:bodyStyle>
      <a:lvl1pPr marL="285750" marR="0" indent="-285750" algn="l" defTabSz="457200" rtl="0" eaLnBrk="1" fontAlgn="auto" latinLnBrk="0" hangingPunct="1">
        <a:lnSpc>
          <a:spcPct val="100000"/>
        </a:lnSpc>
        <a:spcBef>
          <a:spcPct val="20000"/>
        </a:spcBef>
        <a:spcAft>
          <a:spcPts val="0"/>
        </a:spcAft>
        <a:buClr>
          <a:schemeClr val="tx1">
            <a:lumMod val="50000"/>
            <a:lumOff val="50000"/>
          </a:schemeClr>
        </a:buClr>
        <a:buSzTx/>
        <a:buFont typeface="Arial" panose="020B0604020202020204" pitchFamily="34" charset="0"/>
        <a:buChar char="−"/>
        <a:tabLst/>
        <a:defRPr sz="1600" kern="1200" baseline="0">
          <a:solidFill>
            <a:srgbClr val="646464"/>
          </a:solidFill>
          <a:latin typeface="Arial" panose="020B0604020202020204" pitchFamily="34" charset="0"/>
          <a:ea typeface="+mn-ea"/>
          <a:cs typeface="Arial" panose="020B0604020202020204" pitchFamily="34" charset="0"/>
        </a:defRPr>
      </a:lvl1pPr>
      <a:lvl2pPr marL="409575" marR="0" indent="-192088" algn="l" defTabSz="457200" rtl="0" eaLnBrk="1" fontAlgn="auto" latinLnBrk="0" hangingPunct="1">
        <a:lnSpc>
          <a:spcPct val="100000"/>
        </a:lnSpc>
        <a:spcBef>
          <a:spcPct val="20000"/>
        </a:spcBef>
        <a:spcAft>
          <a:spcPts val="0"/>
        </a:spcAft>
        <a:buClr>
          <a:schemeClr val="tx1"/>
        </a:buClr>
        <a:buSzTx/>
        <a:buFont typeface="Arial" panose="020B0604020202020204" pitchFamily="34" charset="0"/>
        <a:buChar char="−"/>
        <a:tabLst/>
        <a:defRPr sz="1400" kern="1200" baseline="0">
          <a:solidFill>
            <a:srgbClr val="646464"/>
          </a:solidFill>
          <a:latin typeface="Arial" panose="020B0604020202020204" pitchFamily="34" charset="0"/>
          <a:ea typeface="+mn-ea"/>
          <a:cs typeface="Arial" panose="020B0604020202020204" pitchFamily="34" charset="0"/>
        </a:defRPr>
      </a:lvl2pPr>
      <a:lvl3pPr marL="574675" marR="0" indent="-130175" algn="l" defTabSz="457200" rtl="0" eaLnBrk="1" fontAlgn="auto" latinLnBrk="0" hangingPunct="1">
        <a:lnSpc>
          <a:spcPct val="100000"/>
        </a:lnSpc>
        <a:spcBef>
          <a:spcPct val="20000"/>
        </a:spcBef>
        <a:spcAft>
          <a:spcPts val="0"/>
        </a:spcAft>
        <a:buClr>
          <a:schemeClr val="tx1"/>
        </a:buClr>
        <a:buSzTx/>
        <a:buFont typeface="Arial" panose="020B0604020202020204" pitchFamily="34" charset="0"/>
        <a:buChar char="−"/>
        <a:tabLst/>
        <a:defRPr sz="1200" kern="1200">
          <a:solidFill>
            <a:srgbClr val="646464"/>
          </a:solidFill>
          <a:latin typeface="Arial" panose="020B0604020202020204" pitchFamily="34" charset="0"/>
          <a:ea typeface="+mn-ea"/>
          <a:cs typeface="Arial" panose="020B0604020202020204" pitchFamily="34" charset="0"/>
        </a:defRPr>
      </a:lvl3pPr>
      <a:lvl4pPr marL="0" marR="0" indent="0" algn="l" defTabSz="457200" rtl="0" eaLnBrk="1" fontAlgn="auto" latinLnBrk="0" hangingPunct="1">
        <a:lnSpc>
          <a:spcPct val="100000"/>
        </a:lnSpc>
        <a:spcBef>
          <a:spcPct val="20000"/>
        </a:spcBef>
        <a:spcAft>
          <a:spcPts val="0"/>
        </a:spcAft>
        <a:buClrTx/>
        <a:buSzTx/>
        <a:buFont typeface="Arial"/>
        <a:buNone/>
        <a:tabLst/>
        <a:defRPr sz="1200" kern="1200" baseline="0">
          <a:solidFill>
            <a:schemeClr val="tx1"/>
          </a:solidFill>
          <a:latin typeface="Arial" panose="020B0604020202020204" pitchFamily="34" charset="0"/>
          <a:ea typeface="+mn-ea"/>
          <a:cs typeface="Arial" panose="020B0604020202020204" pitchFamily="34" charset="0"/>
        </a:defRPr>
      </a:lvl4pPr>
      <a:lvl5pPr marL="0" marR="0" indent="0" algn="l" defTabSz="457200" rtl="0" eaLnBrk="1" fontAlgn="auto" latinLnBrk="0" hangingPunct="1">
        <a:lnSpc>
          <a:spcPct val="100000"/>
        </a:lnSpc>
        <a:spcBef>
          <a:spcPct val="20000"/>
        </a:spcBef>
        <a:spcAft>
          <a:spcPts val="0"/>
        </a:spcAft>
        <a:buClrTx/>
        <a:buSzTx/>
        <a:buFont typeface="Arial"/>
        <a:buNone/>
        <a:tabLst/>
        <a:defRPr sz="1200" kern="1200">
          <a:solidFill>
            <a:schemeClr val="tx1">
              <a:lumMod val="50000"/>
              <a:lumOff val="50000"/>
            </a:schemeClr>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GB" sz="2800" dirty="0"/>
              <a:t>TEXPERS</a:t>
            </a:r>
            <a:br>
              <a:rPr lang="en-GB" sz="2800" dirty="0"/>
            </a:br>
            <a:r>
              <a:rPr lang="en-GB" sz="2800" dirty="0"/>
              <a:t>Charles Millard</a:t>
            </a:r>
            <a:endParaRPr lang="en-GB" noProof="0" dirty="0"/>
          </a:p>
        </p:txBody>
      </p:sp>
      <p:sp>
        <p:nvSpPr>
          <p:cNvPr id="3" name="Sous-titre 2"/>
          <p:cNvSpPr>
            <a:spLocks noGrp="1"/>
          </p:cNvSpPr>
          <p:nvPr>
            <p:ph type="subTitle" idx="1"/>
          </p:nvPr>
        </p:nvSpPr>
        <p:spPr/>
        <p:txBody>
          <a:bodyPr/>
          <a:lstStyle/>
          <a:p>
            <a:r>
              <a:rPr lang="en-US" dirty="0" smtClean="0"/>
              <a:t>August </a:t>
            </a:r>
            <a:r>
              <a:rPr lang="en-US" dirty="0" smtClean="0"/>
              <a:t>2022</a:t>
            </a:r>
            <a:endParaRPr lang="en-US" dirty="0"/>
          </a:p>
        </p:txBody>
      </p:sp>
      <p:sp>
        <p:nvSpPr>
          <p:cNvPr id="7" name="Espace réservé du texte 4">
            <a:extLst>
              <a:ext uri="{FF2B5EF4-FFF2-40B4-BE49-F238E27FC236}">
                <a16:creationId xmlns:a16="http://schemas.microsoft.com/office/drawing/2014/main" id="{935ED121-1F25-DF42-9FE2-FCF231477100}"/>
              </a:ext>
            </a:extLst>
          </p:cNvPr>
          <p:cNvSpPr txBox="1">
            <a:spLocks/>
          </p:cNvSpPr>
          <p:nvPr/>
        </p:nvSpPr>
        <p:spPr>
          <a:xfrm>
            <a:off x="536400" y="6011003"/>
            <a:ext cx="5380306" cy="423664"/>
          </a:xfrm>
          <a:prstGeom prst="rect">
            <a:avLst/>
          </a:prstGeom>
        </p:spPr>
        <p:txBody>
          <a:bodyPr lIns="0" tIns="0" rIns="0" bIns="0"/>
          <a:lstStyle>
            <a:lvl1pPr marL="223828" indent="-217477" algn="l" defTabSz="914355" rtl="0" eaLnBrk="1" latinLnBrk="0" hangingPunct="1">
              <a:lnSpc>
                <a:spcPct val="100000"/>
              </a:lnSpc>
              <a:spcBef>
                <a:spcPts val="1000"/>
              </a:spcBef>
              <a:buClr>
                <a:schemeClr val="accent1"/>
              </a:buClr>
              <a:buSzPct val="130000"/>
              <a:buFont typeface="CambriaMath" charset="0"/>
              <a:buChar char="⎯"/>
              <a:tabLst/>
              <a:defRPr sz="1600" kern="1200">
                <a:solidFill>
                  <a:schemeClr val="tx2"/>
                </a:solidFill>
                <a:latin typeface="+mn-lt"/>
                <a:ea typeface="+mn-ea"/>
                <a:cs typeface="+mn-cs"/>
              </a:defRPr>
            </a:lvl1pPr>
            <a:lvl2pPr marL="401619" indent="-177792" algn="l" defTabSz="914355" rtl="0" eaLnBrk="1" latinLnBrk="0" hangingPunct="1">
              <a:lnSpc>
                <a:spcPct val="100000"/>
              </a:lnSpc>
              <a:spcBef>
                <a:spcPts val="500"/>
              </a:spcBef>
              <a:buClr>
                <a:schemeClr val="accent2"/>
              </a:buClr>
              <a:buFont typeface="CambriaMath" charset="0"/>
              <a:buChar char="⎯"/>
              <a:tabLst/>
              <a:defRPr sz="1400" kern="1200">
                <a:solidFill>
                  <a:schemeClr val="tx2"/>
                </a:solidFill>
                <a:latin typeface="+mn-lt"/>
                <a:ea typeface="+mn-ea"/>
                <a:cs typeface="+mn-cs"/>
              </a:defRPr>
            </a:lvl2pPr>
            <a:lvl3pPr marL="579410" indent="-131756" algn="l" defTabSz="914355" rtl="0" eaLnBrk="1" latinLnBrk="0" hangingPunct="1">
              <a:lnSpc>
                <a:spcPct val="100000"/>
              </a:lnSpc>
              <a:spcBef>
                <a:spcPts val="500"/>
              </a:spcBef>
              <a:buClr>
                <a:schemeClr val="accent2"/>
              </a:buClr>
              <a:buFont typeface="LucidaGrande-Bold" charset="0"/>
              <a:buChar char="⁃"/>
              <a:tabLst/>
              <a:defRPr sz="1200" kern="1200">
                <a:solidFill>
                  <a:schemeClr val="tx2"/>
                </a:solidFill>
                <a:latin typeface="+mn-lt"/>
                <a:ea typeface="+mn-ea"/>
                <a:cs typeface="+mn-cs"/>
              </a:defRPr>
            </a:lvl3pPr>
            <a:lvl4pPr marL="7938" indent="0" algn="l" defTabSz="914355" rtl="0" eaLnBrk="1" latinLnBrk="0" hangingPunct="1">
              <a:lnSpc>
                <a:spcPct val="100000"/>
              </a:lnSpc>
              <a:spcBef>
                <a:spcPts val="500"/>
              </a:spcBef>
              <a:buFont typeface="Arial" charset="0"/>
              <a:buNone/>
              <a:tabLst/>
              <a:defRPr sz="1200" kern="1200">
                <a:solidFill>
                  <a:schemeClr val="tx1"/>
                </a:solidFill>
                <a:latin typeface="+mn-lt"/>
                <a:ea typeface="+mn-ea"/>
                <a:cs typeface="+mn-cs"/>
              </a:defRPr>
            </a:lvl4pPr>
            <a:lvl5pPr marL="7938" indent="0" algn="l" defTabSz="914355" rtl="0" eaLnBrk="1" latinLnBrk="0" hangingPunct="1">
              <a:lnSpc>
                <a:spcPct val="100000"/>
              </a:lnSpc>
              <a:spcBef>
                <a:spcPts val="500"/>
              </a:spcBef>
              <a:buFont typeface="Arial" charset="0"/>
              <a:buNone/>
              <a:tabLst/>
              <a:defRPr sz="1200" kern="1200">
                <a:solidFill>
                  <a:schemeClr val="accent1"/>
                </a:solidFill>
                <a:latin typeface="+mn-lt"/>
                <a:ea typeface="+mn-ea"/>
                <a:cs typeface="+mn-cs"/>
              </a:defRPr>
            </a:lvl5pPr>
            <a:lvl6pPr marL="2514476" indent="-228588"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3" indent="-228588"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31" indent="-228588"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8" indent="-228588" algn="l" defTabSz="91435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351" marR="0" lvl="0" indent="0" algn="l" defTabSz="914355" rtl="0" eaLnBrk="1" fontAlgn="auto" latinLnBrk="0" hangingPunct="1">
              <a:lnSpc>
                <a:spcPct val="100000"/>
              </a:lnSpc>
              <a:spcBef>
                <a:spcPts val="0"/>
              </a:spcBef>
              <a:spcAft>
                <a:spcPts val="0"/>
              </a:spcAft>
              <a:buClr>
                <a:srgbClr val="004F9F"/>
              </a:buClr>
              <a:buSzPct val="130000"/>
              <a:buFont typeface="CambriaMath" charset="0"/>
              <a:buNone/>
              <a:tabLst/>
              <a:defRPr/>
            </a:pPr>
            <a:r>
              <a:rPr kumimoji="0" lang="en-US" sz="800" b="1" i="0" u="none" strike="noStrike" kern="1200" cap="none" spc="0" normalizeH="0" baseline="0" noProof="0" dirty="0">
                <a:ln>
                  <a:noFill/>
                </a:ln>
                <a:solidFill>
                  <a:srgbClr val="646464"/>
                </a:solidFill>
                <a:effectLst/>
                <a:uLnTx/>
                <a:uFillTx/>
                <a:latin typeface="Arial" panose="020B0604020202020204" pitchFamily="34" charset="0"/>
                <a:ea typeface="ＭＳ Ｐゴシック" pitchFamily="34" charset="-128"/>
                <a:cs typeface="Arial" panose="020B0604020202020204" pitchFamily="34" charset="0"/>
              </a:rPr>
              <a:t>For Institutional Use Only. Not for Use with the Public.</a:t>
            </a:r>
          </a:p>
          <a:p>
            <a:pPr marL="6351" marR="0" lvl="0" indent="0" algn="l" defTabSz="914355" rtl="0" eaLnBrk="1" fontAlgn="auto" latinLnBrk="0" hangingPunct="1">
              <a:lnSpc>
                <a:spcPct val="100000"/>
              </a:lnSpc>
              <a:spcBef>
                <a:spcPts val="0"/>
              </a:spcBef>
              <a:spcAft>
                <a:spcPts val="0"/>
              </a:spcAft>
              <a:buClr>
                <a:srgbClr val="004F9F"/>
              </a:buClr>
              <a:buSzPct val="130000"/>
              <a:buFont typeface="CambriaMath" charset="0"/>
              <a:buNone/>
              <a:tabLst/>
              <a:defRPr/>
            </a:pPr>
            <a:endParaRPr kumimoji="0" lang="en-US" sz="800" b="1" i="0" u="none" strike="noStrike" kern="1200" cap="none" spc="0" normalizeH="0" baseline="0" noProof="0" dirty="0">
              <a:ln>
                <a:noFill/>
              </a:ln>
              <a:solidFill>
                <a:srgbClr val="646464"/>
              </a:solidFill>
              <a:effectLst/>
              <a:uLnTx/>
              <a:uFillTx/>
              <a:latin typeface="Arial" panose="020B0604020202020204" pitchFamily="34" charset="0"/>
              <a:ea typeface="ＭＳ Ｐゴシック" pitchFamily="34" charset="-128"/>
              <a:cs typeface="Arial" panose="020B0604020202020204" pitchFamily="34" charset="0"/>
            </a:endParaRPr>
          </a:p>
          <a:p>
            <a:pPr marL="6351" marR="0" lvl="0" indent="0" algn="l" defTabSz="914355" rtl="0" eaLnBrk="1" fontAlgn="auto" latinLnBrk="0" hangingPunct="1">
              <a:lnSpc>
                <a:spcPct val="100000"/>
              </a:lnSpc>
              <a:spcBef>
                <a:spcPts val="0"/>
              </a:spcBef>
              <a:spcAft>
                <a:spcPts val="0"/>
              </a:spcAft>
              <a:buClr>
                <a:srgbClr val="004F9F"/>
              </a:buClr>
              <a:buSzPct val="130000"/>
              <a:buFont typeface="CambriaMath" charset="0"/>
              <a:buNone/>
              <a:tabLst/>
              <a:defRPr/>
            </a:pPr>
            <a:r>
              <a:rPr kumimoji="0" lang="en-US" sz="800" b="0" i="0" u="none" strike="noStrike" kern="1200" cap="none" spc="0" normalizeH="0" baseline="0" noProof="0" dirty="0">
                <a:ln>
                  <a:noFill/>
                </a:ln>
                <a:solidFill>
                  <a:srgbClr val="646464"/>
                </a:solidFill>
                <a:effectLst/>
                <a:uLnTx/>
                <a:uFillTx/>
                <a:latin typeface="Arial" panose="020B0604020202020204" pitchFamily="34" charset="0"/>
                <a:ea typeface="ＭＳ Ｐゴシック" pitchFamily="34" charset="-128"/>
                <a:cs typeface="Arial" panose="020B0604020202020204" pitchFamily="34" charset="0"/>
              </a:rPr>
              <a:t>The views expressed in this presentation are those of Amundi </a:t>
            </a:r>
            <a:r>
              <a:rPr kumimoji="0" lang="en-US" sz="800" b="0" i="0" u="none" strike="noStrike" kern="1200" cap="none" spc="0" normalizeH="0" baseline="0" noProof="0" dirty="0" smtClean="0">
                <a:ln>
                  <a:noFill/>
                </a:ln>
                <a:solidFill>
                  <a:srgbClr val="646464"/>
                </a:solidFill>
                <a:effectLst/>
                <a:uLnTx/>
                <a:uFillTx/>
                <a:latin typeface="Arial" panose="020B0604020202020204" pitchFamily="34" charset="0"/>
                <a:ea typeface="ＭＳ Ｐゴシック" pitchFamily="34" charset="-128"/>
                <a:cs typeface="Arial" panose="020B0604020202020204" pitchFamily="34" charset="0"/>
              </a:rPr>
              <a:t>US</a:t>
            </a:r>
            <a:r>
              <a:rPr kumimoji="0" lang="en-US" sz="800" b="0" i="0" u="none" strike="noStrike" kern="1200" cap="none" spc="0" normalizeH="0" baseline="0" noProof="0" dirty="0">
                <a:ln>
                  <a:noFill/>
                </a:ln>
                <a:solidFill>
                  <a:srgbClr val="646464"/>
                </a:solidFill>
                <a:effectLst/>
                <a:uLnTx/>
                <a:uFillTx/>
                <a:latin typeface="Arial" panose="020B0604020202020204" pitchFamily="34" charset="0"/>
                <a:ea typeface="ＭＳ Ｐゴシック" pitchFamily="34" charset="-128"/>
                <a:cs typeface="Arial" panose="020B0604020202020204" pitchFamily="34" charset="0"/>
              </a:rPr>
              <a:t>, and are subject to change at any time. These views should not be relied upon as investment advice, as securities recommendations, or as an indication of trading intent on behalf of any of Amundi </a:t>
            </a:r>
            <a:r>
              <a:rPr kumimoji="0" lang="en-US" sz="800" b="0" i="0" u="none" strike="noStrike" kern="1200" cap="none" spc="0" normalizeH="0" baseline="0" noProof="0" dirty="0" smtClean="0">
                <a:ln>
                  <a:noFill/>
                </a:ln>
                <a:solidFill>
                  <a:srgbClr val="646464"/>
                </a:solidFill>
                <a:effectLst/>
                <a:uLnTx/>
                <a:uFillTx/>
                <a:latin typeface="Arial" panose="020B0604020202020204" pitchFamily="34" charset="0"/>
                <a:ea typeface="ＭＳ Ｐゴシック" pitchFamily="34" charset="-128"/>
                <a:cs typeface="Arial" panose="020B0604020202020204" pitchFamily="34" charset="0"/>
              </a:rPr>
              <a:t>US’s </a:t>
            </a:r>
            <a:r>
              <a:rPr kumimoji="0" lang="en-US" sz="800" b="0" i="0" u="none" strike="noStrike" kern="1200" cap="none" spc="0" normalizeH="0" baseline="0" noProof="0" dirty="0">
                <a:ln>
                  <a:noFill/>
                </a:ln>
                <a:solidFill>
                  <a:srgbClr val="646464"/>
                </a:solidFill>
                <a:effectLst/>
                <a:uLnTx/>
                <a:uFillTx/>
                <a:latin typeface="Arial" panose="020B0604020202020204" pitchFamily="34" charset="0"/>
                <a:ea typeface="ＭＳ Ｐゴシック" pitchFamily="34" charset="-128"/>
                <a:cs typeface="Arial" panose="020B0604020202020204" pitchFamily="34" charset="0"/>
              </a:rPr>
              <a:t>strategies. </a:t>
            </a:r>
          </a:p>
        </p:txBody>
      </p:sp>
    </p:spTree>
    <p:extLst>
      <p:ext uri="{BB962C8B-B14F-4D97-AF65-F5344CB8AC3E}">
        <p14:creationId xmlns:p14="http://schemas.microsoft.com/office/powerpoint/2010/main" val="3877023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pPr>
            <a:r>
              <a:rPr lang="en-US" dirty="0" smtClean="0">
                <a:sym typeface="Lato"/>
              </a:rPr>
              <a:t>ERISA not directly applicable to public sector, but Safe Harbor studied by many public sector DC plans</a:t>
            </a:r>
          </a:p>
          <a:p>
            <a:pPr>
              <a:lnSpc>
                <a:spcPct val="150000"/>
              </a:lnSpc>
            </a:pPr>
            <a:endParaRPr lang="en-US" dirty="0" smtClean="0"/>
          </a:p>
          <a:p>
            <a:pPr>
              <a:lnSpc>
                <a:spcPct val="150000"/>
              </a:lnSpc>
            </a:pPr>
            <a:r>
              <a:rPr lang="en-US" dirty="0" smtClean="0"/>
              <a:t>Different market solutions</a:t>
            </a:r>
          </a:p>
          <a:p>
            <a:pPr lvl="1">
              <a:lnSpc>
                <a:spcPct val="150000"/>
              </a:lnSpc>
            </a:pPr>
            <a:r>
              <a:rPr lang="en-US" dirty="0" smtClean="0"/>
              <a:t>DIA</a:t>
            </a:r>
          </a:p>
          <a:p>
            <a:pPr lvl="1">
              <a:lnSpc>
                <a:spcPct val="150000"/>
              </a:lnSpc>
            </a:pPr>
            <a:r>
              <a:rPr lang="en-US" dirty="0" smtClean="0"/>
              <a:t>SPIA</a:t>
            </a:r>
          </a:p>
          <a:p>
            <a:pPr lvl="1">
              <a:lnSpc>
                <a:spcPct val="150000"/>
              </a:lnSpc>
            </a:pPr>
            <a:r>
              <a:rPr lang="en-US" dirty="0" smtClean="0"/>
              <a:t>Variable accountability</a:t>
            </a:r>
          </a:p>
          <a:p>
            <a:pPr lvl="1">
              <a:lnSpc>
                <a:spcPct val="150000"/>
              </a:lnSpc>
            </a:pPr>
            <a:r>
              <a:rPr lang="en-US" dirty="0" smtClean="0"/>
              <a:t>Managed payout </a:t>
            </a:r>
          </a:p>
          <a:p>
            <a:pPr marL="217487" lvl="1" indent="0">
              <a:buNone/>
            </a:pPr>
            <a:endParaRPr lang="en-US" dirty="0" smtClean="0"/>
          </a:p>
        </p:txBody>
      </p:sp>
      <p:sp>
        <p:nvSpPr>
          <p:cNvPr id="7" name="Text Placeholder 6"/>
          <p:cNvSpPr>
            <a:spLocks noGrp="1"/>
          </p:cNvSpPr>
          <p:nvPr>
            <p:ph type="body" sz="quarter" idx="14"/>
          </p:nvPr>
        </p:nvSpPr>
        <p:spPr/>
        <p:txBody>
          <a:bodyPr/>
          <a:lstStyle/>
          <a:p>
            <a:r>
              <a:rPr lang="en-US" dirty="0"/>
              <a:t>Source: </a:t>
            </a:r>
            <a:r>
              <a:rPr lang="en-US" dirty="0" smtClean="0"/>
              <a:t>Amundi</a:t>
            </a:r>
            <a:endParaRPr lang="en-US" dirty="0"/>
          </a:p>
        </p:txBody>
      </p:sp>
      <p:sp>
        <p:nvSpPr>
          <p:cNvPr id="2" name="Title 1"/>
          <p:cNvSpPr>
            <a:spLocks noGrp="1"/>
          </p:cNvSpPr>
          <p:nvPr>
            <p:ph type="title"/>
          </p:nvPr>
        </p:nvSpPr>
        <p:spPr/>
        <p:txBody>
          <a:bodyPr/>
          <a:lstStyle/>
          <a:p>
            <a:r>
              <a:rPr lang="en-US" smtClean="0"/>
              <a:t>Secure Act (2019)</a:t>
            </a:r>
            <a:endParaRPr lang="en-US" dirty="0"/>
          </a:p>
        </p:txBody>
      </p:sp>
    </p:spTree>
    <p:extLst>
      <p:ext uri="{BB962C8B-B14F-4D97-AF65-F5344CB8AC3E}">
        <p14:creationId xmlns:p14="http://schemas.microsoft.com/office/powerpoint/2010/main" val="100221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p:txBody>
          <a:bodyPr/>
          <a:lstStyle/>
          <a:p>
            <a:r>
              <a:rPr lang="en-GB" noProof="0" dirty="0" smtClean="0"/>
              <a:t>3.</a:t>
            </a:r>
            <a:endParaRPr lang="en-GB" noProof="0" dirty="0"/>
          </a:p>
        </p:txBody>
      </p:sp>
      <p:sp>
        <p:nvSpPr>
          <p:cNvPr id="3" name="Titre 2"/>
          <p:cNvSpPr>
            <a:spLocks noGrp="1"/>
          </p:cNvSpPr>
          <p:nvPr>
            <p:ph type="title"/>
          </p:nvPr>
        </p:nvSpPr>
        <p:spPr/>
        <p:txBody>
          <a:bodyPr>
            <a:normAutofit fontScale="90000"/>
          </a:bodyPr>
          <a:lstStyle/>
          <a:p>
            <a:r>
              <a:rPr lang="en-GB" noProof="0" dirty="0" smtClean="0"/>
              <a:t>Discount Rates</a:t>
            </a:r>
            <a:endParaRPr lang="en-GB" noProof="0" dirty="0"/>
          </a:p>
        </p:txBody>
      </p:sp>
    </p:spTree>
    <p:extLst>
      <p:ext uri="{BB962C8B-B14F-4D97-AF65-F5344CB8AC3E}">
        <p14:creationId xmlns:p14="http://schemas.microsoft.com/office/powerpoint/2010/main" val="365982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4"/>
          </p:nvPr>
        </p:nvSpPr>
        <p:spPr/>
        <p:txBody>
          <a:bodyPr/>
          <a:lstStyle/>
          <a:p>
            <a:r>
              <a:rPr lang="en-US" smtClean="0"/>
              <a:t>State Public Pension Fund Returns Expected to Decline, Review of investment practices and performance for 2018 and 2019, Pew Charitable Trusts, 2022.</a:t>
            </a:r>
            <a:endParaRPr lang="en-US" dirty="0"/>
          </a:p>
        </p:txBody>
      </p:sp>
      <p:sp>
        <p:nvSpPr>
          <p:cNvPr id="2" name="Title 1"/>
          <p:cNvSpPr>
            <a:spLocks noGrp="1"/>
          </p:cNvSpPr>
          <p:nvPr>
            <p:ph type="title"/>
          </p:nvPr>
        </p:nvSpPr>
        <p:spPr/>
        <p:txBody>
          <a:bodyPr/>
          <a:lstStyle/>
          <a:p>
            <a:r>
              <a:rPr lang="en-US" smtClean="0"/>
              <a:t>Falling Rates</a:t>
            </a:r>
            <a:endParaRPr lang="en-US" dirty="0"/>
          </a:p>
        </p:txBody>
      </p:sp>
      <p:grpSp>
        <p:nvGrpSpPr>
          <p:cNvPr id="13" name="Group 12"/>
          <p:cNvGrpSpPr/>
          <p:nvPr/>
        </p:nvGrpSpPr>
        <p:grpSpPr>
          <a:xfrm>
            <a:off x="1409054" y="1509869"/>
            <a:ext cx="6325642" cy="3368954"/>
            <a:chOff x="1806489" y="1434984"/>
            <a:chExt cx="5352960" cy="2883606"/>
          </a:xfrm>
        </p:grpSpPr>
        <p:pic>
          <p:nvPicPr>
            <p:cNvPr id="14" name="Picture 13"/>
            <p:cNvPicPr>
              <a:picLocks noChangeAspect="1"/>
            </p:cNvPicPr>
            <p:nvPr/>
          </p:nvPicPr>
          <p:blipFill rotWithShape="1">
            <a:blip r:embed="rId2"/>
            <a:srcRect t="28087" b="34987"/>
            <a:stretch/>
          </p:blipFill>
          <p:spPr>
            <a:xfrm>
              <a:off x="1806489" y="2038774"/>
              <a:ext cx="5261347" cy="2279816"/>
            </a:xfrm>
            <a:prstGeom prst="rect">
              <a:avLst/>
            </a:prstGeom>
          </p:spPr>
        </p:pic>
        <p:pic>
          <p:nvPicPr>
            <p:cNvPr id="15" name="Picture 14"/>
            <p:cNvPicPr>
              <a:picLocks noChangeAspect="1"/>
            </p:cNvPicPr>
            <p:nvPr/>
          </p:nvPicPr>
          <p:blipFill rotWithShape="1">
            <a:blip r:embed="rId2"/>
            <a:srcRect b="81950"/>
            <a:stretch/>
          </p:blipFill>
          <p:spPr>
            <a:xfrm>
              <a:off x="1898102" y="1434984"/>
              <a:ext cx="5261347" cy="665485"/>
            </a:xfrm>
            <a:prstGeom prst="rect">
              <a:avLst/>
            </a:prstGeom>
          </p:spPr>
        </p:pic>
      </p:grpSp>
      <p:pic>
        <p:nvPicPr>
          <p:cNvPr id="16" name="Picture 15"/>
          <p:cNvPicPr>
            <a:picLocks noChangeAspect="1"/>
          </p:cNvPicPr>
          <p:nvPr/>
        </p:nvPicPr>
        <p:blipFill rotWithShape="1">
          <a:blip r:embed="rId2"/>
          <a:srcRect t="89015" b="5828"/>
          <a:stretch/>
        </p:blipFill>
        <p:spPr>
          <a:xfrm>
            <a:off x="1409054" y="4888956"/>
            <a:ext cx="6411170" cy="231683"/>
          </a:xfrm>
          <a:prstGeom prst="rect">
            <a:avLst/>
          </a:prstGeom>
        </p:spPr>
      </p:pic>
    </p:spTree>
    <p:extLst>
      <p:ext uri="{BB962C8B-B14F-4D97-AF65-F5344CB8AC3E}">
        <p14:creationId xmlns:p14="http://schemas.microsoft.com/office/powerpoint/2010/main" val="22325620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4"/>
          </p:nvPr>
        </p:nvSpPr>
        <p:spPr/>
        <p:txBody>
          <a:bodyPr/>
          <a:lstStyle/>
          <a:p>
            <a:r>
              <a:rPr lang="en-US" smtClean="0"/>
              <a:t>Compiled 2018-2022 Corporate Pension Funding Study, Wadia, Perry, Clark, et al., Milliman, 2018-2022.</a:t>
            </a:r>
            <a:endParaRPr lang="en-US" dirty="0"/>
          </a:p>
        </p:txBody>
      </p:sp>
      <p:sp>
        <p:nvSpPr>
          <p:cNvPr id="2" name="Title 1"/>
          <p:cNvSpPr>
            <a:spLocks noGrp="1"/>
          </p:cNvSpPr>
          <p:nvPr>
            <p:ph type="title"/>
          </p:nvPr>
        </p:nvSpPr>
        <p:spPr/>
        <p:txBody>
          <a:bodyPr/>
          <a:lstStyle/>
          <a:p>
            <a:r>
              <a:rPr lang="en-US" smtClean="0"/>
              <a:t>Fixed versus Floating</a:t>
            </a:r>
            <a:endParaRPr lang="en-US" dirty="0"/>
          </a:p>
        </p:txBody>
      </p:sp>
      <p:graphicFrame>
        <p:nvGraphicFramePr>
          <p:cNvPr id="12" name="Chart 11"/>
          <p:cNvGraphicFramePr/>
          <p:nvPr>
            <p:extLst>
              <p:ext uri="{D42A27DB-BD31-4B8C-83A1-F6EECF244321}">
                <p14:modId xmlns:p14="http://schemas.microsoft.com/office/powerpoint/2010/main" val="2357080291"/>
              </p:ext>
            </p:extLst>
          </p:nvPr>
        </p:nvGraphicFramePr>
        <p:xfrm>
          <a:off x="1523875" y="13972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1579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p:txBody>
          <a:bodyPr/>
          <a:lstStyle/>
          <a:p>
            <a:r>
              <a:rPr lang="en-GB" noProof="0" dirty="0" smtClean="0"/>
              <a:t>4.</a:t>
            </a:r>
            <a:endParaRPr lang="en-GB" noProof="0" dirty="0"/>
          </a:p>
        </p:txBody>
      </p:sp>
      <p:sp>
        <p:nvSpPr>
          <p:cNvPr id="3" name="Titre 2"/>
          <p:cNvSpPr>
            <a:spLocks noGrp="1"/>
          </p:cNvSpPr>
          <p:nvPr>
            <p:ph type="title"/>
          </p:nvPr>
        </p:nvSpPr>
        <p:spPr/>
        <p:txBody>
          <a:bodyPr>
            <a:normAutofit fontScale="90000"/>
          </a:bodyPr>
          <a:lstStyle/>
          <a:p>
            <a:r>
              <a:rPr lang="en-GB" noProof="0" dirty="0" smtClean="0"/>
              <a:t>Funding Requirements</a:t>
            </a:r>
            <a:endParaRPr lang="en-GB" noProof="0" dirty="0"/>
          </a:p>
        </p:txBody>
      </p:sp>
    </p:spTree>
    <p:extLst>
      <p:ext uri="{BB962C8B-B14F-4D97-AF65-F5344CB8AC3E}">
        <p14:creationId xmlns:p14="http://schemas.microsoft.com/office/powerpoint/2010/main" val="3213471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pPr>
            <a:r>
              <a:rPr lang="en-US" dirty="0" smtClean="0"/>
              <a:t>Vicious cycle of underfunding</a:t>
            </a:r>
          </a:p>
          <a:p>
            <a:pPr>
              <a:lnSpc>
                <a:spcPct val="150000"/>
              </a:lnSpc>
            </a:pPr>
            <a:r>
              <a:rPr lang="en-US" dirty="0" smtClean="0"/>
              <a:t>Under Government Accounting Standards Board (GASB), governments should contribute annually to plans</a:t>
            </a:r>
          </a:p>
          <a:p>
            <a:pPr lvl="1">
              <a:lnSpc>
                <a:spcPct val="150000"/>
              </a:lnSpc>
            </a:pPr>
            <a:r>
              <a:rPr lang="en-US" dirty="0" smtClean="0"/>
              <a:t>Contributions known as Annual Required Contribution (ARC)</a:t>
            </a:r>
          </a:p>
          <a:p>
            <a:pPr lvl="2">
              <a:lnSpc>
                <a:spcPct val="150000"/>
              </a:lnSpc>
            </a:pPr>
            <a:r>
              <a:rPr lang="en-US" dirty="0" smtClean="0"/>
              <a:t>“Required”</a:t>
            </a:r>
          </a:p>
          <a:p>
            <a:pPr>
              <a:lnSpc>
                <a:spcPct val="150000"/>
              </a:lnSpc>
            </a:pPr>
            <a:r>
              <a:rPr lang="en-US" dirty="0" smtClean="0"/>
              <a:t>Cities and states fell short </a:t>
            </a:r>
            <a:r>
              <a:rPr lang="en-US" dirty="0" err="1" smtClean="0"/>
              <a:t>after market</a:t>
            </a:r>
            <a:r>
              <a:rPr lang="en-US" dirty="0" smtClean="0"/>
              <a:t> chaos</a:t>
            </a:r>
          </a:p>
          <a:p>
            <a:pPr>
              <a:lnSpc>
                <a:spcPct val="150000"/>
              </a:lnSpc>
            </a:pPr>
            <a:endParaRPr lang="en-US" dirty="0" smtClean="0"/>
          </a:p>
          <a:p>
            <a:pPr>
              <a:lnSpc>
                <a:spcPct val="150000"/>
              </a:lnSpc>
            </a:pPr>
            <a:r>
              <a:rPr lang="en-US" dirty="0" smtClean="0"/>
              <a:t>Corporate plans:</a:t>
            </a:r>
          </a:p>
          <a:p>
            <a:pPr lvl="1">
              <a:lnSpc>
                <a:spcPct val="150000"/>
              </a:lnSpc>
            </a:pPr>
            <a:r>
              <a:rPr lang="en-US" dirty="0" smtClean="0"/>
              <a:t>Governed by ERISA Rules &amp; Market Pressures</a:t>
            </a:r>
          </a:p>
          <a:p>
            <a:pPr>
              <a:lnSpc>
                <a:spcPct val="150000"/>
              </a:lnSpc>
            </a:pPr>
            <a:endParaRPr lang="en-US" dirty="0"/>
          </a:p>
        </p:txBody>
      </p:sp>
      <p:sp>
        <p:nvSpPr>
          <p:cNvPr id="7" name="Text Placeholder 6"/>
          <p:cNvSpPr>
            <a:spLocks noGrp="1"/>
          </p:cNvSpPr>
          <p:nvPr>
            <p:ph type="body" sz="quarter" idx="14"/>
          </p:nvPr>
        </p:nvSpPr>
        <p:spPr/>
        <p:txBody>
          <a:bodyPr/>
          <a:lstStyle/>
          <a:p>
            <a:r>
              <a:rPr lang="en-US" dirty="0"/>
              <a:t>Source: </a:t>
            </a:r>
            <a:r>
              <a:rPr lang="en-US" dirty="0" smtClean="0"/>
              <a:t>Amundi</a:t>
            </a:r>
            <a:endParaRPr lang="en-US" dirty="0"/>
          </a:p>
        </p:txBody>
      </p:sp>
      <p:sp>
        <p:nvSpPr>
          <p:cNvPr id="2" name="Title 1"/>
          <p:cNvSpPr>
            <a:spLocks noGrp="1"/>
          </p:cNvSpPr>
          <p:nvPr>
            <p:ph type="title"/>
          </p:nvPr>
        </p:nvSpPr>
        <p:spPr/>
        <p:txBody>
          <a:bodyPr/>
          <a:lstStyle/>
          <a:p>
            <a:r>
              <a:rPr lang="en-US" smtClean="0"/>
              <a:t>Plans &amp; Underfunding</a:t>
            </a:r>
            <a:endParaRPr lang="en-US" dirty="0"/>
          </a:p>
        </p:txBody>
      </p:sp>
    </p:spTree>
    <p:extLst>
      <p:ext uri="{BB962C8B-B14F-4D97-AF65-F5344CB8AC3E}">
        <p14:creationId xmlns:p14="http://schemas.microsoft.com/office/powerpoint/2010/main" val="3681348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6442" y="1600550"/>
            <a:ext cx="3489020" cy="3913200"/>
          </a:xfrm>
        </p:spPr>
        <p:txBody>
          <a:bodyPr/>
          <a:lstStyle/>
          <a:p>
            <a:pPr marL="0" lvl="0" indent="0">
              <a:buNone/>
            </a:pPr>
            <a:r>
              <a:rPr lang="en-US" b="1" dirty="0" smtClean="0">
                <a:sym typeface="Lato"/>
              </a:rPr>
              <a:t>Post Dot Com Bubble</a:t>
            </a:r>
          </a:p>
          <a:p>
            <a:pPr marL="0" lvl="0" indent="0">
              <a:buNone/>
            </a:pPr>
            <a:endParaRPr lang="en-US" dirty="0" smtClean="0">
              <a:sym typeface="Lato"/>
            </a:endParaRPr>
          </a:p>
          <a:p>
            <a:pPr lvl="0">
              <a:lnSpc>
                <a:spcPct val="150000"/>
              </a:lnSpc>
            </a:pPr>
            <a:r>
              <a:rPr lang="en-US" dirty="0" smtClean="0">
                <a:sym typeface="Lato"/>
              </a:rPr>
              <a:t>89</a:t>
            </a:r>
            <a:r>
              <a:rPr lang="en-US" dirty="0" smtClean="0">
                <a:sym typeface="Lato"/>
              </a:rPr>
              <a:t>% (2003)</a:t>
            </a:r>
          </a:p>
          <a:p>
            <a:pPr lvl="0">
              <a:lnSpc>
                <a:spcPct val="150000"/>
              </a:lnSpc>
            </a:pPr>
            <a:r>
              <a:rPr lang="en-US" dirty="0" smtClean="0">
                <a:sym typeface="Lato"/>
              </a:rPr>
              <a:t>87% (2004)</a:t>
            </a:r>
          </a:p>
          <a:p>
            <a:pPr lvl="0">
              <a:lnSpc>
                <a:spcPct val="150000"/>
              </a:lnSpc>
            </a:pPr>
            <a:r>
              <a:rPr lang="en-US" dirty="0" smtClean="0">
                <a:sym typeface="Lato"/>
              </a:rPr>
              <a:t>84% (2005)</a:t>
            </a:r>
          </a:p>
          <a:p>
            <a:pPr lvl="0">
              <a:lnSpc>
                <a:spcPct val="150000"/>
              </a:lnSpc>
            </a:pPr>
            <a:r>
              <a:rPr lang="en-US" dirty="0" smtClean="0">
                <a:sym typeface="Lato"/>
              </a:rPr>
              <a:t>83% (2006)</a:t>
            </a:r>
          </a:p>
          <a:p>
            <a:pPr>
              <a:lnSpc>
                <a:spcPct val="150000"/>
              </a:lnSpc>
            </a:pPr>
            <a:endParaRPr lang="en-US" dirty="0" smtClean="0"/>
          </a:p>
          <a:p>
            <a:pPr>
              <a:lnSpc>
                <a:spcPct val="150000"/>
              </a:lnSpc>
            </a:pPr>
            <a:r>
              <a:rPr lang="en-US" dirty="0" smtClean="0">
                <a:sym typeface="Lato"/>
              </a:rPr>
              <a:t>$27.7 billion</a:t>
            </a:r>
          </a:p>
          <a:p>
            <a:pPr lvl="1">
              <a:lnSpc>
                <a:spcPct val="150000"/>
              </a:lnSpc>
            </a:pPr>
            <a:r>
              <a:rPr lang="en-US" dirty="0" smtClean="0">
                <a:sym typeface="Lato"/>
              </a:rPr>
              <a:t>Value of missing ARC payments</a:t>
            </a:r>
          </a:p>
          <a:p>
            <a:endParaRPr lang="en-US" dirty="0" smtClean="0"/>
          </a:p>
          <a:p>
            <a:endParaRPr lang="en-US" dirty="0"/>
          </a:p>
        </p:txBody>
      </p:sp>
      <p:sp>
        <p:nvSpPr>
          <p:cNvPr id="9" name="Text Placeholder 8"/>
          <p:cNvSpPr>
            <a:spLocks noGrp="1"/>
          </p:cNvSpPr>
          <p:nvPr>
            <p:ph type="body" sz="quarter" idx="14"/>
          </p:nvPr>
        </p:nvSpPr>
        <p:spPr/>
        <p:txBody>
          <a:bodyPr/>
          <a:lstStyle/>
          <a:p>
            <a:r>
              <a:rPr lang="en-US" smtClean="0"/>
              <a:t>U.S. Public Pension Underfunding — Don't Make the Same Mistake Thrice, Charles Millard, TEXPERS, 2020.</a:t>
            </a:r>
            <a:endParaRPr lang="en-US" dirty="0"/>
          </a:p>
        </p:txBody>
      </p:sp>
      <p:sp>
        <p:nvSpPr>
          <p:cNvPr id="2" name="Title 1"/>
          <p:cNvSpPr>
            <a:spLocks noGrp="1"/>
          </p:cNvSpPr>
          <p:nvPr>
            <p:ph type="title"/>
          </p:nvPr>
        </p:nvSpPr>
        <p:spPr/>
        <p:txBody>
          <a:bodyPr/>
          <a:lstStyle/>
          <a:p>
            <a:r>
              <a:rPr lang="en-US" dirty="0" smtClean="0"/>
              <a:t>Weighted Average Contribution</a:t>
            </a:r>
            <a:endParaRPr lang="en-US" dirty="0"/>
          </a:p>
        </p:txBody>
      </p:sp>
      <p:sp>
        <p:nvSpPr>
          <p:cNvPr id="6" name="Text Placeholder 5"/>
          <p:cNvSpPr>
            <a:spLocks noGrp="1"/>
          </p:cNvSpPr>
          <p:nvPr>
            <p:ph type="body" sz="quarter" idx="13"/>
          </p:nvPr>
        </p:nvSpPr>
        <p:spPr/>
        <p:txBody>
          <a:bodyPr/>
          <a:lstStyle/>
          <a:p>
            <a:r>
              <a:rPr lang="en-US" smtClean="0"/>
              <a:t>(as a percentage of the ARC)</a:t>
            </a:r>
            <a:endParaRPr lang="en-US" dirty="0"/>
          </a:p>
        </p:txBody>
      </p:sp>
      <p:sp>
        <p:nvSpPr>
          <p:cNvPr id="7" name="Content Placeholder 2"/>
          <p:cNvSpPr txBox="1">
            <a:spLocks/>
          </p:cNvSpPr>
          <p:nvPr/>
        </p:nvSpPr>
        <p:spPr>
          <a:xfrm>
            <a:off x="4981902" y="1600550"/>
            <a:ext cx="3618539" cy="3913200"/>
          </a:xfrm>
          <a:prstGeom prst="rect">
            <a:avLst/>
          </a:prstGeom>
        </p:spPr>
        <p:txBody>
          <a:bodyPr vert="horz" lIns="0" tIns="0" rIns="0" bIns="0" rtlCol="0">
            <a:normAutofit/>
          </a:bodyPr>
          <a:lstStyle>
            <a:lvl1pPr marL="285750" marR="0" indent="-285750" algn="l" defTabSz="457200" rtl="0" eaLnBrk="1" fontAlgn="auto" latinLnBrk="0" hangingPunct="1">
              <a:lnSpc>
                <a:spcPct val="100000"/>
              </a:lnSpc>
              <a:spcBef>
                <a:spcPct val="20000"/>
              </a:spcBef>
              <a:spcAft>
                <a:spcPts val="0"/>
              </a:spcAft>
              <a:buClr>
                <a:schemeClr val="tx1">
                  <a:lumMod val="50000"/>
                  <a:lumOff val="50000"/>
                </a:schemeClr>
              </a:buClr>
              <a:buSzTx/>
              <a:buFont typeface="Arial" panose="020B0604020202020204" pitchFamily="34" charset="0"/>
              <a:buChar char="−"/>
              <a:tabLst/>
              <a:defRPr sz="1600" kern="1200" baseline="0">
                <a:solidFill>
                  <a:srgbClr val="646464"/>
                </a:solidFill>
                <a:latin typeface="Arial" panose="020B0604020202020204" pitchFamily="34" charset="0"/>
                <a:ea typeface="+mn-ea"/>
                <a:cs typeface="Arial" panose="020B0604020202020204" pitchFamily="34" charset="0"/>
              </a:defRPr>
            </a:lvl1pPr>
            <a:lvl2pPr marL="409575" marR="0" indent="-192088" algn="l" defTabSz="457200" rtl="0" eaLnBrk="1" fontAlgn="auto" latinLnBrk="0" hangingPunct="1">
              <a:lnSpc>
                <a:spcPct val="100000"/>
              </a:lnSpc>
              <a:spcBef>
                <a:spcPct val="20000"/>
              </a:spcBef>
              <a:spcAft>
                <a:spcPts val="0"/>
              </a:spcAft>
              <a:buClr>
                <a:schemeClr val="tx1"/>
              </a:buClr>
              <a:buSzTx/>
              <a:buFont typeface="Arial" panose="020B0604020202020204" pitchFamily="34" charset="0"/>
              <a:buChar char="−"/>
              <a:tabLst/>
              <a:defRPr sz="1400" kern="1200" baseline="0">
                <a:solidFill>
                  <a:srgbClr val="646464"/>
                </a:solidFill>
                <a:latin typeface="Arial" panose="020B0604020202020204" pitchFamily="34" charset="0"/>
                <a:ea typeface="+mn-ea"/>
                <a:cs typeface="Arial" panose="020B0604020202020204" pitchFamily="34" charset="0"/>
              </a:defRPr>
            </a:lvl2pPr>
            <a:lvl3pPr marL="574675" marR="0" indent="-130175" algn="l" defTabSz="457200" rtl="0" eaLnBrk="1" fontAlgn="auto" latinLnBrk="0" hangingPunct="1">
              <a:lnSpc>
                <a:spcPct val="100000"/>
              </a:lnSpc>
              <a:spcBef>
                <a:spcPct val="20000"/>
              </a:spcBef>
              <a:spcAft>
                <a:spcPts val="0"/>
              </a:spcAft>
              <a:buClr>
                <a:schemeClr val="tx1"/>
              </a:buClr>
              <a:buSzTx/>
              <a:buFont typeface="Arial" panose="020B0604020202020204" pitchFamily="34" charset="0"/>
              <a:buChar char="−"/>
              <a:tabLst/>
              <a:defRPr sz="1200" kern="1200">
                <a:solidFill>
                  <a:srgbClr val="646464"/>
                </a:solidFill>
                <a:latin typeface="Arial" panose="020B0604020202020204" pitchFamily="34" charset="0"/>
                <a:ea typeface="+mn-ea"/>
                <a:cs typeface="Arial" panose="020B0604020202020204" pitchFamily="34" charset="0"/>
              </a:defRPr>
            </a:lvl3pPr>
            <a:lvl4pPr marL="0" marR="0" indent="0" algn="l" defTabSz="457200" rtl="0" eaLnBrk="1" fontAlgn="auto" latinLnBrk="0" hangingPunct="1">
              <a:lnSpc>
                <a:spcPct val="100000"/>
              </a:lnSpc>
              <a:spcBef>
                <a:spcPct val="20000"/>
              </a:spcBef>
              <a:spcAft>
                <a:spcPts val="0"/>
              </a:spcAft>
              <a:buClrTx/>
              <a:buSzTx/>
              <a:buFont typeface="Arial"/>
              <a:buNone/>
              <a:tabLst/>
              <a:defRPr sz="1200" kern="1200" baseline="0">
                <a:solidFill>
                  <a:schemeClr val="tx1"/>
                </a:solidFill>
                <a:latin typeface="Arial" panose="020B0604020202020204" pitchFamily="34" charset="0"/>
                <a:ea typeface="+mn-ea"/>
                <a:cs typeface="Arial" panose="020B0604020202020204" pitchFamily="34" charset="0"/>
              </a:defRPr>
            </a:lvl4pPr>
            <a:lvl5pPr marL="0" marR="0" indent="0" algn="l" defTabSz="457200" rtl="0" eaLnBrk="1" fontAlgn="auto" latinLnBrk="0" hangingPunct="1">
              <a:lnSpc>
                <a:spcPct val="100000"/>
              </a:lnSpc>
              <a:spcBef>
                <a:spcPct val="20000"/>
              </a:spcBef>
              <a:spcAft>
                <a:spcPts val="0"/>
              </a:spcAft>
              <a:buClrTx/>
              <a:buSzTx/>
              <a:buFont typeface="Arial"/>
              <a:buNone/>
              <a:tabLst/>
              <a:defRPr sz="1200" kern="1200">
                <a:solidFill>
                  <a:schemeClr val="tx1">
                    <a:lumMod val="50000"/>
                    <a:lumOff val="50000"/>
                  </a:schemeClr>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b="1" dirty="0" smtClean="0">
                <a:sym typeface="Lato"/>
              </a:rPr>
              <a:t>Post Global Financial Crisis</a:t>
            </a:r>
          </a:p>
          <a:p>
            <a:pPr marL="0" indent="0">
              <a:buNone/>
            </a:pPr>
            <a:endParaRPr lang="en-US" b="1" dirty="0" smtClean="0">
              <a:sym typeface="Lato"/>
            </a:endParaRPr>
          </a:p>
          <a:p>
            <a:pPr>
              <a:lnSpc>
                <a:spcPct val="150000"/>
              </a:lnSpc>
            </a:pPr>
            <a:r>
              <a:rPr lang="en-US" dirty="0" smtClean="0">
                <a:sym typeface="Lato"/>
              </a:rPr>
              <a:t>81% (2010)</a:t>
            </a:r>
          </a:p>
          <a:p>
            <a:pPr>
              <a:lnSpc>
                <a:spcPct val="150000"/>
              </a:lnSpc>
            </a:pPr>
            <a:r>
              <a:rPr lang="en-US" dirty="0" smtClean="0">
                <a:sym typeface="Lato"/>
              </a:rPr>
              <a:t>80% (2011)</a:t>
            </a:r>
          </a:p>
          <a:p>
            <a:pPr>
              <a:lnSpc>
                <a:spcPct val="150000"/>
              </a:lnSpc>
            </a:pPr>
            <a:r>
              <a:rPr lang="en-US" dirty="0" smtClean="0">
                <a:sym typeface="Lato"/>
              </a:rPr>
              <a:t>78% (2012)</a:t>
            </a:r>
          </a:p>
          <a:p>
            <a:pPr>
              <a:lnSpc>
                <a:spcPct val="150000"/>
              </a:lnSpc>
            </a:pPr>
            <a:r>
              <a:rPr lang="en-US" dirty="0" smtClean="0">
                <a:sym typeface="Lato"/>
              </a:rPr>
              <a:t>82% (2013)</a:t>
            </a:r>
          </a:p>
          <a:p>
            <a:pPr>
              <a:lnSpc>
                <a:spcPct val="150000"/>
              </a:lnSpc>
            </a:pPr>
            <a:endParaRPr lang="en-US" dirty="0" smtClean="0"/>
          </a:p>
          <a:p>
            <a:pPr>
              <a:lnSpc>
                <a:spcPct val="150000"/>
              </a:lnSpc>
            </a:pPr>
            <a:r>
              <a:rPr lang="en-US" dirty="0" smtClean="0">
                <a:sym typeface="Lato"/>
              </a:rPr>
              <a:t>$68.5 billion</a:t>
            </a:r>
          </a:p>
          <a:p>
            <a:pPr lvl="1">
              <a:lnSpc>
                <a:spcPct val="150000"/>
              </a:lnSpc>
            </a:pPr>
            <a:r>
              <a:rPr lang="en-US" dirty="0" smtClean="0">
                <a:sym typeface="Lato"/>
              </a:rPr>
              <a:t>Value of missing ARC payments</a:t>
            </a:r>
          </a:p>
          <a:p>
            <a:endParaRPr lang="en-US" dirty="0" smtClean="0"/>
          </a:p>
          <a:p>
            <a:endParaRPr lang="en-US" dirty="0"/>
          </a:p>
        </p:txBody>
      </p:sp>
    </p:spTree>
    <p:extLst>
      <p:ext uri="{BB962C8B-B14F-4D97-AF65-F5344CB8AC3E}">
        <p14:creationId xmlns:p14="http://schemas.microsoft.com/office/powerpoint/2010/main" val="3125752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p:txBody>
          <a:bodyPr/>
          <a:lstStyle/>
          <a:p>
            <a:r>
              <a:rPr lang="en-GB" noProof="0" dirty="0" smtClean="0"/>
              <a:t>5.</a:t>
            </a:r>
            <a:endParaRPr lang="en-GB" noProof="0" dirty="0"/>
          </a:p>
        </p:txBody>
      </p:sp>
      <p:sp>
        <p:nvSpPr>
          <p:cNvPr id="3" name="Titre 2"/>
          <p:cNvSpPr>
            <a:spLocks noGrp="1"/>
          </p:cNvSpPr>
          <p:nvPr>
            <p:ph type="title"/>
          </p:nvPr>
        </p:nvSpPr>
        <p:spPr/>
        <p:txBody>
          <a:bodyPr>
            <a:normAutofit fontScale="90000"/>
          </a:bodyPr>
          <a:lstStyle/>
          <a:p>
            <a:r>
              <a:rPr lang="en-GB" noProof="0" dirty="0" smtClean="0"/>
              <a:t>Inflation</a:t>
            </a:r>
            <a:endParaRPr lang="en-GB" noProof="0" dirty="0"/>
          </a:p>
        </p:txBody>
      </p:sp>
    </p:spTree>
    <p:extLst>
      <p:ext uri="{BB962C8B-B14F-4D97-AF65-F5344CB8AC3E}">
        <p14:creationId xmlns:p14="http://schemas.microsoft.com/office/powerpoint/2010/main" val="2960712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250000"/>
              </a:lnSpc>
            </a:pPr>
            <a:r>
              <a:rPr lang="en-US" dirty="0" smtClean="0"/>
              <a:t>Discount rates</a:t>
            </a:r>
          </a:p>
          <a:p>
            <a:pPr>
              <a:lnSpc>
                <a:spcPct val="250000"/>
              </a:lnSpc>
            </a:pPr>
            <a:r>
              <a:rPr lang="en-US" dirty="0" smtClean="0"/>
              <a:t>Calculation of future wages</a:t>
            </a:r>
          </a:p>
          <a:p>
            <a:pPr>
              <a:lnSpc>
                <a:spcPct val="250000"/>
              </a:lnSpc>
            </a:pPr>
            <a:r>
              <a:rPr lang="en-US" dirty="0" smtClean="0"/>
              <a:t>Calculation of future liabilities (COLA’s)</a:t>
            </a:r>
          </a:p>
          <a:p>
            <a:pPr>
              <a:lnSpc>
                <a:spcPct val="250000"/>
              </a:lnSpc>
            </a:pPr>
            <a:endParaRPr lang="en-US" dirty="0"/>
          </a:p>
        </p:txBody>
      </p:sp>
      <p:sp>
        <p:nvSpPr>
          <p:cNvPr id="7" name="Text Placeholder 6"/>
          <p:cNvSpPr>
            <a:spLocks noGrp="1"/>
          </p:cNvSpPr>
          <p:nvPr>
            <p:ph type="body" sz="quarter" idx="14"/>
          </p:nvPr>
        </p:nvSpPr>
        <p:spPr/>
        <p:txBody>
          <a:bodyPr/>
          <a:lstStyle/>
          <a:p>
            <a:r>
              <a:rPr lang="en-US" dirty="0"/>
              <a:t>Source: </a:t>
            </a:r>
            <a:r>
              <a:rPr lang="en-US" dirty="0" smtClean="0"/>
              <a:t>Amundi</a:t>
            </a:r>
            <a:endParaRPr lang="en-US" dirty="0"/>
          </a:p>
        </p:txBody>
      </p:sp>
      <p:sp>
        <p:nvSpPr>
          <p:cNvPr id="2" name="Title 1"/>
          <p:cNvSpPr>
            <a:spLocks noGrp="1"/>
          </p:cNvSpPr>
          <p:nvPr>
            <p:ph type="title"/>
          </p:nvPr>
        </p:nvSpPr>
        <p:spPr/>
        <p:txBody>
          <a:bodyPr/>
          <a:lstStyle/>
          <a:p>
            <a:r>
              <a:rPr lang="en-US" smtClean="0"/>
              <a:t>Disparate Impact of Inflation</a:t>
            </a:r>
            <a:endParaRPr lang="en-US" dirty="0"/>
          </a:p>
        </p:txBody>
      </p:sp>
    </p:spTree>
    <p:extLst>
      <p:ext uri="{BB962C8B-B14F-4D97-AF65-F5344CB8AC3E}">
        <p14:creationId xmlns:p14="http://schemas.microsoft.com/office/powerpoint/2010/main" val="2185763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Charles Millard</a:t>
            </a:r>
            <a:endParaRPr lang="en-US" dirty="0"/>
          </a:p>
        </p:txBody>
      </p:sp>
      <p:sp>
        <p:nvSpPr>
          <p:cNvPr id="3" name="Title 2"/>
          <p:cNvSpPr>
            <a:spLocks noGrp="1"/>
          </p:cNvSpPr>
          <p:nvPr>
            <p:ph type="title"/>
          </p:nvPr>
        </p:nvSpPr>
        <p:spPr/>
        <p:txBody>
          <a:bodyPr>
            <a:normAutofit fontScale="90000"/>
          </a:bodyPr>
          <a:lstStyle/>
          <a:p>
            <a:r>
              <a:rPr lang="en-US" dirty="0" smtClean="0"/>
              <a:t>Senior Advisor – </a:t>
            </a:r>
            <a:r>
              <a:rPr lang="en-US" dirty="0" err="1" smtClean="0"/>
              <a:t>Amundi</a:t>
            </a:r>
            <a:r>
              <a:rPr lang="en-US" dirty="0" smtClean="0"/>
              <a:t> Asset Management</a:t>
            </a:r>
            <a:endParaRPr lang="en-US" dirty="0"/>
          </a:p>
        </p:txBody>
      </p:sp>
      <p:sp>
        <p:nvSpPr>
          <p:cNvPr id="5" name="Text Placeholder 4"/>
          <p:cNvSpPr>
            <a:spLocks noGrp="1"/>
          </p:cNvSpPr>
          <p:nvPr>
            <p:ph type="body" idx="1"/>
          </p:nvPr>
        </p:nvSpPr>
        <p:spPr/>
        <p:txBody>
          <a:bodyPr/>
          <a:lstStyle/>
          <a:p>
            <a:r>
              <a:rPr lang="en-US" dirty="0" smtClean="0"/>
              <a:t>charles.millard@amundi.com</a:t>
            </a:r>
            <a:endParaRPr lang="en-US" dirty="0"/>
          </a:p>
        </p:txBody>
      </p:sp>
    </p:spTree>
    <p:extLst>
      <p:ext uri="{BB962C8B-B14F-4D97-AF65-F5344CB8AC3E}">
        <p14:creationId xmlns:p14="http://schemas.microsoft.com/office/powerpoint/2010/main" val="1065195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en-GB" noProof="0" dirty="0"/>
              <a:t>Contents</a:t>
            </a:r>
          </a:p>
        </p:txBody>
      </p:sp>
      <p:sp>
        <p:nvSpPr>
          <p:cNvPr id="9" name="Espace réservé du texte 8"/>
          <p:cNvSpPr>
            <a:spLocks noGrp="1"/>
          </p:cNvSpPr>
          <p:nvPr>
            <p:ph type="body" sz="quarter" idx="12"/>
          </p:nvPr>
        </p:nvSpPr>
        <p:spPr/>
        <p:txBody>
          <a:bodyPr/>
          <a:lstStyle/>
          <a:p>
            <a:r>
              <a:rPr lang="en-GB" dirty="0" smtClean="0"/>
              <a:t>Power of Defined Benefit Plans</a:t>
            </a:r>
          </a:p>
          <a:p>
            <a:r>
              <a:rPr lang="en-GB" dirty="0" smtClean="0"/>
              <a:t>Movement Toward Lifetime Income in DC Plans</a:t>
            </a:r>
            <a:endParaRPr lang="en-GB" dirty="0"/>
          </a:p>
          <a:p>
            <a:r>
              <a:rPr lang="en-GB" dirty="0" smtClean="0"/>
              <a:t>Discount Rates</a:t>
            </a:r>
            <a:endParaRPr lang="en-GB" dirty="0"/>
          </a:p>
          <a:p>
            <a:r>
              <a:rPr lang="en-GB" dirty="0" smtClean="0"/>
              <a:t>Funding Requirements</a:t>
            </a:r>
            <a:endParaRPr lang="en-GB" dirty="0"/>
          </a:p>
          <a:p>
            <a:r>
              <a:rPr lang="en-GB" dirty="0" smtClean="0"/>
              <a:t>Inflation</a:t>
            </a:r>
            <a:endParaRPr lang="en-GB" dirty="0"/>
          </a:p>
          <a:p>
            <a:pPr lvl="1"/>
            <a:endParaRPr lang="en-GB" dirty="0">
              <a:solidFill>
                <a:schemeClr val="tx1"/>
              </a:solidFill>
            </a:endParaRPr>
          </a:p>
        </p:txBody>
      </p:sp>
    </p:spTree>
    <p:extLst>
      <p:ext uri="{BB962C8B-B14F-4D97-AF65-F5344CB8AC3E}">
        <p14:creationId xmlns:p14="http://schemas.microsoft.com/office/powerpoint/2010/main" val="239559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6442" y="1548000"/>
            <a:ext cx="8064000" cy="4655576"/>
          </a:xfrm>
        </p:spPr>
        <p:txBody>
          <a:bodyPr>
            <a:normAutofit/>
          </a:bodyPr>
          <a:lstStyle/>
          <a:p>
            <a:pPr marL="0" indent="0">
              <a:lnSpc>
                <a:spcPct val="110000"/>
              </a:lnSpc>
              <a:spcBef>
                <a:spcPts val="0"/>
              </a:spcBef>
              <a:spcAft>
                <a:spcPts val="600"/>
              </a:spcAft>
              <a:buNone/>
            </a:pPr>
            <a:r>
              <a:rPr lang="en-US" sz="1200" dirty="0"/>
              <a:t>Unless otherwise stated, all information contained in this document is from Amundi Asset Management US (Amundi US) and is as of July </a:t>
            </a:r>
            <a:r>
              <a:rPr lang="en-US" sz="1200" dirty="0" smtClean="0"/>
              <a:t>31, </a:t>
            </a:r>
            <a:r>
              <a:rPr lang="en-US" sz="1200" dirty="0"/>
              <a:t>2022. Diversification does not guarantee a profit or protect against a loss. The views expressed regarding market and economic trends are those of the author and not necessarily Amundi US and are subject to change at any time based on market and other conditions, and there can be no assurance that countries, markets or sectors will perform as expected. These views should not be relied upon as investment advice, a security recommendation, or as an indication of trading for any Amundi product. This material does not constitute an offer or solicitation to buy or sell any security, fund units or services. Investment involves risks, including market, political, liquidity and currency risks. Past performance is not a guarantee or indicative of future results.</a:t>
            </a:r>
          </a:p>
          <a:p>
            <a:pPr marL="0" indent="0">
              <a:lnSpc>
                <a:spcPct val="110000"/>
              </a:lnSpc>
              <a:spcBef>
                <a:spcPts val="0"/>
              </a:spcBef>
              <a:spcAft>
                <a:spcPts val="600"/>
              </a:spcAft>
              <a:buNone/>
            </a:pPr>
            <a:r>
              <a:rPr lang="en-US" sz="1200" dirty="0"/>
              <a:t>Amundi Asset Management US is the US business of the Amundi Asset Management group of companies.</a:t>
            </a:r>
            <a:br>
              <a:rPr lang="en-US" sz="1200" dirty="0"/>
            </a:br>
            <a:r>
              <a:rPr lang="en-US" sz="1200" dirty="0"/>
              <a:t/>
            </a:r>
            <a:br>
              <a:rPr lang="en-US" sz="1200" dirty="0"/>
            </a:br>
            <a:r>
              <a:rPr lang="en-US" sz="1200" dirty="0"/>
              <a:t>Date of first use: </a:t>
            </a:r>
            <a:r>
              <a:rPr lang="en-US" sz="1200" dirty="0" smtClean="0"/>
              <a:t>August 21, </a:t>
            </a:r>
            <a:r>
              <a:rPr lang="en-US" sz="1200" dirty="0"/>
              <a:t>2022</a:t>
            </a:r>
            <a:br>
              <a:rPr lang="en-US" sz="1200" dirty="0"/>
            </a:br>
            <a:r>
              <a:rPr lang="en-US" sz="1200" dirty="0"/>
              <a:t>Doc </a:t>
            </a:r>
            <a:r>
              <a:rPr lang="en-US" sz="1200" dirty="0" smtClean="0"/>
              <a:t>ID#XXXXXXX</a:t>
            </a:r>
            <a:r>
              <a:rPr lang="en-US" sz="1200" dirty="0"/>
              <a:t/>
            </a:r>
            <a:br>
              <a:rPr lang="en-US" sz="1200" dirty="0"/>
            </a:br>
            <a:r>
              <a:rPr lang="en-US" sz="1200" dirty="0"/>
              <a:t>©2022 Amundi Asset Management US, Inc.</a:t>
            </a:r>
          </a:p>
        </p:txBody>
      </p:sp>
      <p:sp>
        <p:nvSpPr>
          <p:cNvPr id="2" name="Title 1"/>
          <p:cNvSpPr>
            <a:spLocks noGrp="1"/>
          </p:cNvSpPr>
          <p:nvPr>
            <p:ph type="title"/>
          </p:nvPr>
        </p:nvSpPr>
        <p:spPr/>
        <p:txBody>
          <a:bodyPr/>
          <a:lstStyle/>
          <a:p>
            <a:r>
              <a:rPr lang="en-US" dirty="0" smtClean="0"/>
              <a:t>IMPORTANT INFORMATION</a:t>
            </a:r>
            <a:endParaRPr lang="en-US" dirty="0"/>
          </a:p>
        </p:txBody>
      </p:sp>
    </p:spTree>
    <p:extLst>
      <p:ext uri="{BB962C8B-B14F-4D97-AF65-F5344CB8AC3E}">
        <p14:creationId xmlns:p14="http://schemas.microsoft.com/office/powerpoint/2010/main" val="2266407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p:txBody>
          <a:bodyPr/>
          <a:lstStyle/>
          <a:p>
            <a:r>
              <a:rPr lang="en-GB" noProof="0" dirty="0" smtClean="0"/>
              <a:t>1.</a:t>
            </a:r>
            <a:endParaRPr lang="en-GB" noProof="0" dirty="0"/>
          </a:p>
        </p:txBody>
      </p:sp>
      <p:sp>
        <p:nvSpPr>
          <p:cNvPr id="3" name="Titre 2"/>
          <p:cNvSpPr>
            <a:spLocks noGrp="1"/>
          </p:cNvSpPr>
          <p:nvPr>
            <p:ph type="title"/>
          </p:nvPr>
        </p:nvSpPr>
        <p:spPr/>
        <p:txBody>
          <a:bodyPr>
            <a:normAutofit fontScale="90000"/>
          </a:bodyPr>
          <a:lstStyle/>
          <a:p>
            <a:r>
              <a:rPr lang="en-GB" noProof="0" dirty="0" smtClean="0"/>
              <a:t>Power of Defined Benefit Plans</a:t>
            </a:r>
            <a:endParaRPr lang="en-GB" noProof="0" dirty="0"/>
          </a:p>
        </p:txBody>
      </p:sp>
    </p:spTree>
    <p:extLst>
      <p:ext uri="{BB962C8B-B14F-4D97-AF65-F5344CB8AC3E}">
        <p14:creationId xmlns:p14="http://schemas.microsoft.com/office/powerpoint/2010/main" val="1043582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State &amp; Municipal Workers are Fortunate to Still Have Defined Benefit Plans</a:t>
            </a:r>
            <a:br>
              <a:rPr lang="en-US" smtClean="0"/>
            </a:br>
            <a:endParaRPr lang="en-US" dirty="0"/>
          </a:p>
        </p:txBody>
      </p:sp>
      <p:pic>
        <p:nvPicPr>
          <p:cNvPr id="7" name="Picture 6"/>
          <p:cNvPicPr>
            <a:picLocks noChangeAspect="1"/>
          </p:cNvPicPr>
          <p:nvPr/>
        </p:nvPicPr>
        <p:blipFill>
          <a:blip r:embed="rId2"/>
          <a:stretch>
            <a:fillRect/>
          </a:stretch>
        </p:blipFill>
        <p:spPr>
          <a:xfrm>
            <a:off x="2802319" y="1959583"/>
            <a:ext cx="3539112" cy="3611976"/>
          </a:xfrm>
          <a:prstGeom prst="rect">
            <a:avLst/>
          </a:prstGeom>
        </p:spPr>
      </p:pic>
    </p:spTree>
    <p:extLst>
      <p:ext uri="{BB962C8B-B14F-4D97-AF65-F5344CB8AC3E}">
        <p14:creationId xmlns:p14="http://schemas.microsoft.com/office/powerpoint/2010/main" val="4211961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p:txBody>
          <a:bodyPr/>
          <a:lstStyle/>
          <a:p>
            <a:pPr>
              <a:lnSpc>
                <a:spcPct val="200000"/>
              </a:lnSpc>
            </a:pPr>
            <a:r>
              <a:rPr lang="en-US" dirty="0" smtClean="0"/>
              <a:t>Stock price</a:t>
            </a:r>
          </a:p>
          <a:p>
            <a:pPr>
              <a:lnSpc>
                <a:spcPct val="200000"/>
              </a:lnSpc>
            </a:pPr>
            <a:r>
              <a:rPr lang="en-US" dirty="0" smtClean="0"/>
              <a:t>Less funding pressure</a:t>
            </a:r>
          </a:p>
          <a:p>
            <a:pPr lvl="1">
              <a:lnSpc>
                <a:spcPct val="200000"/>
              </a:lnSpc>
            </a:pPr>
            <a:r>
              <a:rPr lang="en-US" dirty="0" smtClean="0"/>
              <a:t>Fixed discount rates </a:t>
            </a:r>
          </a:p>
          <a:p>
            <a:pPr>
              <a:lnSpc>
                <a:spcPct val="200000"/>
              </a:lnSpc>
            </a:pPr>
            <a:r>
              <a:rPr lang="en-US" dirty="0" smtClean="0"/>
              <a:t>No M&amp;A</a:t>
            </a:r>
          </a:p>
          <a:p>
            <a:pPr>
              <a:lnSpc>
                <a:spcPct val="200000"/>
              </a:lnSpc>
            </a:pPr>
            <a:r>
              <a:rPr lang="en-US" dirty="0" smtClean="0"/>
              <a:t>Perpetual v. temporary</a:t>
            </a:r>
            <a:endParaRPr lang="en-US" dirty="0"/>
          </a:p>
        </p:txBody>
      </p:sp>
      <p:sp>
        <p:nvSpPr>
          <p:cNvPr id="6" name="Text Placeholder 5"/>
          <p:cNvSpPr>
            <a:spLocks noGrp="1"/>
          </p:cNvSpPr>
          <p:nvPr>
            <p:ph type="body" sz="quarter" idx="14"/>
          </p:nvPr>
        </p:nvSpPr>
        <p:spPr/>
        <p:txBody>
          <a:bodyPr/>
          <a:lstStyle/>
          <a:p>
            <a:r>
              <a:rPr lang="en-US" dirty="0" smtClean="0"/>
              <a:t>Source: Amundi</a:t>
            </a:r>
            <a:endParaRPr lang="en-US" dirty="0"/>
          </a:p>
        </p:txBody>
      </p:sp>
      <p:sp>
        <p:nvSpPr>
          <p:cNvPr id="2" name="Title 1"/>
          <p:cNvSpPr>
            <a:spLocks noGrp="1"/>
          </p:cNvSpPr>
          <p:nvPr>
            <p:ph type="title"/>
          </p:nvPr>
        </p:nvSpPr>
        <p:spPr/>
        <p:txBody>
          <a:bodyPr/>
          <a:lstStyle/>
          <a:p>
            <a:r>
              <a:rPr lang="en" smtClean="0"/>
              <a:t>Nature of Municipalities &amp; States versus Corporations</a:t>
            </a:r>
            <a:endParaRPr lang="en-US" dirty="0"/>
          </a:p>
        </p:txBody>
      </p:sp>
    </p:spTree>
    <p:extLst>
      <p:ext uri="{BB962C8B-B14F-4D97-AF65-F5344CB8AC3E}">
        <p14:creationId xmlns:p14="http://schemas.microsoft.com/office/powerpoint/2010/main" val="464792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idx="1"/>
          </p:nvPr>
        </p:nvSpPr>
        <p:spPr/>
        <p:txBody>
          <a:bodyPr>
            <a:normAutofit/>
          </a:bodyPr>
          <a:lstStyle/>
          <a:p>
            <a:pPr>
              <a:lnSpc>
                <a:spcPct val="150000"/>
              </a:lnSpc>
            </a:pPr>
            <a:r>
              <a:rPr lang="en-US" dirty="0" smtClean="0">
                <a:sym typeface="Lato"/>
              </a:rPr>
              <a:t>Having a Defined Benefit plan &amp; retiring at 65 decreases likelihood that early baby-boomer retirees run short of money during retirement by 11.6</a:t>
            </a:r>
            <a:r>
              <a:rPr lang="en-US" dirty="0" smtClean="0">
                <a:sym typeface="Lato"/>
              </a:rPr>
              <a:t>%.*</a:t>
            </a:r>
          </a:p>
          <a:p>
            <a:pPr marL="0" indent="0">
              <a:lnSpc>
                <a:spcPct val="150000"/>
              </a:lnSpc>
              <a:buNone/>
            </a:pPr>
            <a:endParaRPr lang="en-US" dirty="0" smtClean="0">
              <a:sym typeface="Lato"/>
            </a:endParaRPr>
          </a:p>
          <a:p>
            <a:pPr lvl="0">
              <a:lnSpc>
                <a:spcPct val="150000"/>
              </a:lnSpc>
            </a:pPr>
            <a:r>
              <a:rPr lang="en-US" dirty="0"/>
              <a:t>Assets</a:t>
            </a:r>
          </a:p>
          <a:p>
            <a:pPr lvl="0">
              <a:lnSpc>
                <a:spcPct val="150000"/>
              </a:lnSpc>
            </a:pPr>
            <a:r>
              <a:rPr lang="en-US" dirty="0"/>
              <a:t>Investment expertise </a:t>
            </a:r>
          </a:p>
          <a:p>
            <a:pPr lvl="0">
              <a:lnSpc>
                <a:spcPct val="150000"/>
              </a:lnSpc>
            </a:pPr>
            <a:r>
              <a:rPr lang="en-US" dirty="0"/>
              <a:t>Longevity risk</a:t>
            </a:r>
          </a:p>
          <a:p>
            <a:pPr lvl="0">
              <a:lnSpc>
                <a:spcPct val="150000"/>
              </a:lnSpc>
            </a:pPr>
            <a:r>
              <a:rPr lang="en-US" dirty="0"/>
              <a:t>Sequence of returns risk</a:t>
            </a:r>
          </a:p>
          <a:p>
            <a:pPr lvl="0">
              <a:lnSpc>
                <a:spcPct val="150000"/>
              </a:lnSpc>
            </a:pPr>
            <a:r>
              <a:rPr lang="en-US" dirty="0"/>
              <a:t>Benefits of long term investment </a:t>
            </a:r>
            <a:r>
              <a:rPr lang="en-US" dirty="0" smtClean="0"/>
              <a:t>strategy</a:t>
            </a:r>
            <a:endParaRPr lang="en-US" dirty="0" smtClean="0">
              <a:sym typeface="Lato"/>
            </a:endParaRPr>
          </a:p>
          <a:p>
            <a:pPr>
              <a:lnSpc>
                <a:spcPct val="150000"/>
              </a:lnSpc>
            </a:pPr>
            <a:endParaRPr lang="en-US" dirty="0"/>
          </a:p>
        </p:txBody>
      </p:sp>
      <p:sp>
        <p:nvSpPr>
          <p:cNvPr id="7" name="Text Placeholder 6"/>
          <p:cNvSpPr>
            <a:spLocks noGrp="1"/>
          </p:cNvSpPr>
          <p:nvPr>
            <p:ph type="body" sz="quarter" idx="14"/>
          </p:nvPr>
        </p:nvSpPr>
        <p:spPr/>
        <p:txBody>
          <a:bodyPr/>
          <a:lstStyle/>
          <a:p>
            <a:r>
              <a:rPr lang="en-US" dirty="0" smtClean="0"/>
              <a:t>*When compared to other early boomers. 2011 study by the Employee Benefit Research Institute (EBRI</a:t>
            </a:r>
            <a:r>
              <a:rPr lang="en-US" dirty="0" smtClean="0"/>
              <a:t>).</a:t>
            </a:r>
          </a:p>
          <a:p>
            <a:r>
              <a:rPr lang="en-US" dirty="0"/>
              <a:t>Source: </a:t>
            </a:r>
            <a:r>
              <a:rPr lang="en-US" dirty="0" smtClean="0"/>
              <a:t>Amundi</a:t>
            </a:r>
            <a:endParaRPr lang="en-US" dirty="0" smtClean="0"/>
          </a:p>
        </p:txBody>
      </p:sp>
      <p:sp>
        <p:nvSpPr>
          <p:cNvPr id="11" name="Title 10"/>
          <p:cNvSpPr>
            <a:spLocks noGrp="1"/>
          </p:cNvSpPr>
          <p:nvPr>
            <p:ph type="title"/>
          </p:nvPr>
        </p:nvSpPr>
        <p:spPr/>
        <p:txBody>
          <a:bodyPr>
            <a:normAutofit/>
          </a:bodyPr>
          <a:lstStyle/>
          <a:p>
            <a:r>
              <a:rPr lang="en-US" dirty="0"/>
              <a:t>Power of </a:t>
            </a:r>
            <a:r>
              <a:rPr lang="en-US" dirty="0" smtClean="0"/>
              <a:t>Pooling</a:t>
            </a:r>
            <a:endParaRPr lang="en-US" dirty="0"/>
          </a:p>
        </p:txBody>
      </p:sp>
    </p:spTree>
    <p:extLst>
      <p:ext uri="{BB962C8B-B14F-4D97-AF65-F5344CB8AC3E}">
        <p14:creationId xmlns:p14="http://schemas.microsoft.com/office/powerpoint/2010/main" val="641339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idx="1"/>
          </p:nvPr>
        </p:nvSpPr>
        <p:spPr/>
        <p:txBody>
          <a:bodyPr/>
          <a:lstStyle/>
          <a:p>
            <a:pPr>
              <a:lnSpc>
                <a:spcPct val="200000"/>
              </a:lnSpc>
            </a:pPr>
            <a:r>
              <a:rPr lang="en-US" dirty="0" smtClean="0"/>
              <a:t>Cost </a:t>
            </a:r>
            <a:r>
              <a:rPr lang="en-US" dirty="0"/>
              <a:t>to fund DB plan: 16.5% of payroll</a:t>
            </a:r>
          </a:p>
          <a:p>
            <a:pPr>
              <a:lnSpc>
                <a:spcPct val="200000"/>
              </a:lnSpc>
            </a:pPr>
            <a:r>
              <a:rPr lang="en-US" dirty="0"/>
              <a:t>Cost to fund DC pan: 32.3% of payroll</a:t>
            </a:r>
          </a:p>
          <a:p>
            <a:pPr>
              <a:lnSpc>
                <a:spcPct val="200000"/>
              </a:lnSpc>
            </a:pPr>
            <a:r>
              <a:rPr lang="en-US" dirty="0"/>
              <a:t>DB can provide same plan at 49% lower </a:t>
            </a:r>
            <a:r>
              <a:rPr lang="en-US" dirty="0" smtClean="0"/>
              <a:t>cost</a:t>
            </a:r>
          </a:p>
          <a:p>
            <a:pPr>
              <a:lnSpc>
                <a:spcPct val="200000"/>
              </a:lnSpc>
            </a:pPr>
            <a:endParaRPr lang="en-US" dirty="0"/>
          </a:p>
          <a:p>
            <a:pPr>
              <a:lnSpc>
                <a:spcPct val="200000"/>
              </a:lnSpc>
            </a:pPr>
            <a:r>
              <a:rPr lang="en-US" dirty="0"/>
              <a:t>“On average, a dollar invested in a DB plan will generate more retirement income than a DC plan. DB plans are more efficient</a:t>
            </a:r>
            <a:r>
              <a:rPr lang="en-US" dirty="0" smtClean="0"/>
              <a:t>.”*</a:t>
            </a:r>
            <a:endParaRPr lang="en-US" dirty="0"/>
          </a:p>
        </p:txBody>
      </p:sp>
      <p:sp>
        <p:nvSpPr>
          <p:cNvPr id="7" name="Text Placeholder 6"/>
          <p:cNvSpPr>
            <a:spLocks noGrp="1"/>
          </p:cNvSpPr>
          <p:nvPr>
            <p:ph type="body" sz="quarter" idx="14"/>
          </p:nvPr>
        </p:nvSpPr>
        <p:spPr/>
        <p:txBody>
          <a:bodyPr/>
          <a:lstStyle/>
          <a:p>
            <a:r>
              <a:rPr lang="en-US" dirty="0">
                <a:sym typeface="Lato"/>
              </a:rPr>
              <a:t>*</a:t>
            </a:r>
            <a:r>
              <a:rPr lang="en-US" dirty="0"/>
              <a:t>A Better Bang for the Buck 3.0, </a:t>
            </a:r>
            <a:r>
              <a:rPr lang="en-US" dirty="0" err="1"/>
              <a:t>Doonan</a:t>
            </a:r>
            <a:r>
              <a:rPr lang="en-US" dirty="0"/>
              <a:t> &amp; </a:t>
            </a:r>
            <a:r>
              <a:rPr lang="en-US" dirty="0" err="1"/>
              <a:t>Fornia</a:t>
            </a:r>
            <a:r>
              <a:rPr lang="en-US" dirty="0"/>
              <a:t>, 2022.</a:t>
            </a:r>
            <a:endParaRPr lang="en-US" dirty="0">
              <a:sym typeface="Lato"/>
            </a:endParaRPr>
          </a:p>
        </p:txBody>
      </p:sp>
      <p:sp>
        <p:nvSpPr>
          <p:cNvPr id="3" name="Title 2"/>
          <p:cNvSpPr>
            <a:spLocks noGrp="1"/>
          </p:cNvSpPr>
          <p:nvPr>
            <p:ph type="title"/>
          </p:nvPr>
        </p:nvSpPr>
        <p:spPr/>
        <p:txBody>
          <a:bodyPr/>
          <a:lstStyle/>
          <a:p>
            <a:r>
              <a:rPr lang="en-US" smtClean="0"/>
              <a:t>Pooling (continued)</a:t>
            </a:r>
            <a:endParaRPr lang="en-US" dirty="0"/>
          </a:p>
        </p:txBody>
      </p:sp>
    </p:spTree>
    <p:extLst>
      <p:ext uri="{BB962C8B-B14F-4D97-AF65-F5344CB8AC3E}">
        <p14:creationId xmlns:p14="http://schemas.microsoft.com/office/powerpoint/2010/main" val="911559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rotWithShape="1">
          <a:blip r:embed="rId2"/>
          <a:srcRect t="18462"/>
          <a:stretch/>
        </p:blipFill>
        <p:spPr>
          <a:xfrm>
            <a:off x="1128264" y="1765938"/>
            <a:ext cx="6887219" cy="3695262"/>
          </a:xfrm>
        </p:spPr>
      </p:pic>
      <p:sp>
        <p:nvSpPr>
          <p:cNvPr id="7" name="Text Placeholder 6"/>
          <p:cNvSpPr>
            <a:spLocks noGrp="1"/>
          </p:cNvSpPr>
          <p:nvPr>
            <p:ph type="body" sz="quarter" idx="14"/>
          </p:nvPr>
        </p:nvSpPr>
        <p:spPr/>
        <p:txBody>
          <a:bodyPr/>
          <a:lstStyle/>
          <a:p>
            <a:r>
              <a:rPr lang="en-US" smtClean="0"/>
              <a:t>Securing a Reliable Income in Retirement, An Examination of the Benefits and Challenges of Pooled Funding and Risk-Sharing in Collective Defined Contribution (CDC) Plans, Millard, Pitt-Watson, Antonelli, April, 2021.</a:t>
            </a:r>
            <a:endParaRPr lang="en-US" dirty="0"/>
          </a:p>
        </p:txBody>
      </p:sp>
      <p:sp>
        <p:nvSpPr>
          <p:cNvPr id="2" name="Title 1"/>
          <p:cNvSpPr>
            <a:spLocks noGrp="1"/>
          </p:cNvSpPr>
          <p:nvPr>
            <p:ph type="title"/>
          </p:nvPr>
        </p:nvSpPr>
        <p:spPr/>
        <p:txBody>
          <a:bodyPr>
            <a:normAutofit fontScale="90000"/>
          </a:bodyPr>
          <a:lstStyle/>
          <a:p>
            <a:r>
              <a:rPr lang="en-US" dirty="0" smtClean="0"/>
              <a:t>Everyone Has to be Their Own Chief Investment Office in a DC Retirement System</a:t>
            </a:r>
            <a:br>
              <a:rPr lang="en-US" dirty="0" smtClean="0"/>
            </a:br>
            <a:endParaRPr lang="en-US" dirty="0"/>
          </a:p>
        </p:txBody>
      </p:sp>
    </p:spTree>
    <p:extLst>
      <p:ext uri="{BB962C8B-B14F-4D97-AF65-F5344CB8AC3E}">
        <p14:creationId xmlns:p14="http://schemas.microsoft.com/office/powerpoint/2010/main" val="4050769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p:txBody>
          <a:bodyPr/>
          <a:lstStyle/>
          <a:p>
            <a:r>
              <a:rPr lang="en-GB" noProof="0" dirty="0" smtClean="0"/>
              <a:t>2.</a:t>
            </a:r>
            <a:endParaRPr lang="en-GB" noProof="0" dirty="0"/>
          </a:p>
        </p:txBody>
      </p:sp>
      <p:sp>
        <p:nvSpPr>
          <p:cNvPr id="3" name="Titre 2"/>
          <p:cNvSpPr>
            <a:spLocks noGrp="1"/>
          </p:cNvSpPr>
          <p:nvPr>
            <p:ph type="title"/>
          </p:nvPr>
        </p:nvSpPr>
        <p:spPr/>
        <p:txBody>
          <a:bodyPr>
            <a:normAutofit/>
          </a:bodyPr>
          <a:lstStyle/>
          <a:p>
            <a:r>
              <a:rPr lang="en-GB" sz="2800" noProof="0" dirty="0" smtClean="0"/>
              <a:t>Movement Toward Lifetime Income in DC Plans</a:t>
            </a:r>
            <a:endParaRPr lang="en-GB" sz="2800" noProof="0" dirty="0"/>
          </a:p>
        </p:txBody>
      </p:sp>
    </p:spTree>
    <p:extLst>
      <p:ext uri="{BB962C8B-B14F-4D97-AF65-F5344CB8AC3E}">
        <p14:creationId xmlns:p14="http://schemas.microsoft.com/office/powerpoint/2010/main" val="2850375334"/>
      </p:ext>
    </p:extLst>
  </p:cSld>
  <p:clrMapOvr>
    <a:masterClrMapping/>
  </p:clrMapOvr>
</p:sld>
</file>

<file path=ppt/theme/theme1.xml><?xml version="1.0" encoding="utf-8"?>
<a:theme xmlns:a="http://schemas.openxmlformats.org/drawingml/2006/main" name="Office Theme">
  <a:themeElements>
    <a:clrScheme name="Amundi 2017">
      <a:dk1>
        <a:srgbClr val="003C64"/>
      </a:dk1>
      <a:lt1>
        <a:srgbClr val="FFFFFF"/>
      </a:lt1>
      <a:dk2>
        <a:srgbClr val="B1B0A7"/>
      </a:dk2>
      <a:lt2>
        <a:srgbClr val="FFFFFF"/>
      </a:lt2>
      <a:accent1>
        <a:srgbClr val="004F9F"/>
      </a:accent1>
      <a:accent2>
        <a:srgbClr val="457296"/>
      </a:accent2>
      <a:accent3>
        <a:srgbClr val="39B2B6"/>
      </a:accent3>
      <a:accent4>
        <a:srgbClr val="E6325E"/>
      </a:accent4>
      <a:accent5>
        <a:srgbClr val="F07D00"/>
      </a:accent5>
      <a:accent6>
        <a:srgbClr val="C19135"/>
      </a:accent6>
      <a:hlink>
        <a:srgbClr val="00B6ED"/>
      </a:hlink>
      <a:folHlink>
        <a:srgbClr val="8E2138"/>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accent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400" dirty="0" err="1" smtClean="0">
            <a:latin typeface="Arial" charset="0"/>
          </a:defRPr>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48C76A24802C4E9DFED61DFF069845" ma:contentTypeVersion="16" ma:contentTypeDescription="Create a new document." ma:contentTypeScope="" ma:versionID="2c17ecf988318df1782f8622669ca14c">
  <xsd:schema xmlns:xsd="http://www.w3.org/2001/XMLSchema" xmlns:xs="http://www.w3.org/2001/XMLSchema" xmlns:p="http://schemas.microsoft.com/office/2006/metadata/properties" xmlns:ns2="35a3e3c2-3ad1-4290-bc21-f52dbd57af02" xmlns:ns3="3110bd10-2b1f-4bd3-aae5-1d79e1c0f6ca" targetNamespace="http://schemas.microsoft.com/office/2006/metadata/properties" ma:root="true" ma:fieldsID="a259e0c279c598f3f21a98231589155a" ns2:_="" ns3:_="">
    <xsd:import namespace="35a3e3c2-3ad1-4290-bc21-f52dbd57af02"/>
    <xsd:import namespace="3110bd10-2b1f-4bd3-aae5-1d79e1c0f6c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a3e3c2-3ad1-4290-bc21-f52dbd57af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9936de-e2b3-4f1d-b978-98718def93d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110bd10-2b1f-4bd3-aae5-1d79e1c0f6c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c45d99d-0eb0-4754-8554-389f434ae28a}" ma:internalName="TaxCatchAll" ma:showField="CatchAllData" ma:web="3110bd10-2b1f-4bd3-aae5-1d79e1c0f6c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110bd10-2b1f-4bd3-aae5-1d79e1c0f6ca" xsi:nil="true"/>
    <lcf76f155ced4ddcb4097134ff3c332f xmlns="35a3e3c2-3ad1-4290-bc21-f52dbd57af0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592D5E8-FF64-49FB-89DE-CAF2C4B4F2A7}"/>
</file>

<file path=customXml/itemProps2.xml><?xml version="1.0" encoding="utf-8"?>
<ds:datastoreItem xmlns:ds="http://schemas.openxmlformats.org/officeDocument/2006/customXml" ds:itemID="{A7271764-5D7A-4FA4-B655-6C4E1B542C82}"/>
</file>

<file path=customXml/itemProps3.xml><?xml version="1.0" encoding="utf-8"?>
<ds:datastoreItem xmlns:ds="http://schemas.openxmlformats.org/officeDocument/2006/customXml" ds:itemID="{837059F7-5DAC-415C-94CA-B7B2EAC98E86}"/>
</file>

<file path=docProps/app.xml><?xml version="1.0" encoding="utf-8"?>
<Properties xmlns="http://schemas.openxmlformats.org/officeDocument/2006/extended-properties" xmlns:vt="http://schemas.openxmlformats.org/officeDocument/2006/docPropsVTypes">
  <Template>blank</Template>
  <TotalTime>0</TotalTime>
  <Words>821</Words>
  <Application>Microsoft Office PowerPoint</Application>
  <PresentationFormat>On-screen Show (4:3)</PresentationFormat>
  <Paragraphs>106</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CambriaMath</vt:lpstr>
      <vt:lpstr>Lato</vt:lpstr>
      <vt:lpstr>ＭＳ Ｐゴシック</vt:lpstr>
      <vt:lpstr>Arial</vt:lpstr>
      <vt:lpstr>Calibri</vt:lpstr>
      <vt:lpstr>Franklin Gothic Book</vt:lpstr>
      <vt:lpstr>Office Theme</vt:lpstr>
      <vt:lpstr>TEXPERS Charles Millard</vt:lpstr>
      <vt:lpstr>Contents</vt:lpstr>
      <vt:lpstr>Power of Defined Benefit Plans</vt:lpstr>
      <vt:lpstr>State &amp; Municipal Workers are Fortunate to Still Have Defined Benefit Plans </vt:lpstr>
      <vt:lpstr>Nature of Municipalities &amp; States versus Corporations</vt:lpstr>
      <vt:lpstr>Power of Pooling</vt:lpstr>
      <vt:lpstr>Pooling (continued)</vt:lpstr>
      <vt:lpstr>Everyone Has to be Their Own Chief Investment Office in a DC Retirement System </vt:lpstr>
      <vt:lpstr>Movement Toward Lifetime Income in DC Plans</vt:lpstr>
      <vt:lpstr>Secure Act (2019)</vt:lpstr>
      <vt:lpstr>Discount Rates</vt:lpstr>
      <vt:lpstr>Falling Rates</vt:lpstr>
      <vt:lpstr>Fixed versus Floating</vt:lpstr>
      <vt:lpstr>Funding Requirements</vt:lpstr>
      <vt:lpstr>Plans &amp; Underfunding</vt:lpstr>
      <vt:lpstr>Weighted Average Contribution</vt:lpstr>
      <vt:lpstr>Inflation</vt:lpstr>
      <vt:lpstr>Disparate Impact of Inflation</vt:lpstr>
      <vt:lpstr>Senior Advisor – Amundi Asset Management</vt:lpstr>
      <vt:lpstr>IMPORTANT INFORMATION</vt:lpstr>
    </vt:vector>
  </TitlesOfParts>
  <Manager/>
  <Company>Amundi Asset Management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TEXPERS Charles Millard</dc:title>
  <dc:subject/>
  <dc:creator>Mansfield Eve (AMUNDI.USA)</dc:creator>
  <cp:keywords/>
  <dc:description/>
  <cp:lastModifiedBy>Mansfield Eve (AMUNDI.USA)</cp:lastModifiedBy>
  <cp:revision>19</cp:revision>
  <cp:lastPrinted>2017-06-09T17:47:41Z</cp:lastPrinted>
  <dcterms:created xsi:type="dcterms:W3CDTF">2022-08-03T13:36:03Z</dcterms:created>
  <dcterms:modified xsi:type="dcterms:W3CDTF">2022-08-11T17:03:09Z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-1273256917</vt:i4>
  </property>
  <property fmtid="{D5CDD505-2E9C-101B-9397-08002B2CF9AE}" pid="3" name="_NewReviewCycle">
    <vt:lpwstr/>
  </property>
  <property fmtid="{D5CDD505-2E9C-101B-9397-08002B2CF9AE}" pid="4" name="_EmailSubject">
    <vt:lpwstr>TEXPERS Presentation</vt:lpwstr>
  </property>
  <property fmtid="{D5CDD505-2E9C-101B-9397-08002B2CF9AE}" pid="5" name="_AuthorEmail">
    <vt:lpwstr>eve.mansfield-ext@amundi.com</vt:lpwstr>
  </property>
  <property fmtid="{D5CDD505-2E9C-101B-9397-08002B2CF9AE}" pid="6" name="_AuthorEmailDisplayName">
    <vt:lpwstr>Mansfield Eve (AMUNDI.USA)</vt:lpwstr>
  </property>
  <property fmtid="{D5CDD505-2E9C-101B-9397-08002B2CF9AE}" pid="7" name="MSIP_Label_6ac45191-74e4-40a9-a4c5-ab5c9391e33a_Enabled">
    <vt:lpwstr>true</vt:lpwstr>
  </property>
  <property fmtid="{D5CDD505-2E9C-101B-9397-08002B2CF9AE}" pid="8" name="MSIP_Label_6ac45191-74e4-40a9-a4c5-ab5c9391e33a_SetDate">
    <vt:lpwstr>2022-08-03T13:36:05Z</vt:lpwstr>
  </property>
  <property fmtid="{D5CDD505-2E9C-101B-9397-08002B2CF9AE}" pid="9" name="MSIP_Label_6ac45191-74e4-40a9-a4c5-ab5c9391e33a_Method">
    <vt:lpwstr>Standard</vt:lpwstr>
  </property>
  <property fmtid="{D5CDD505-2E9C-101B-9397-08002B2CF9AE}" pid="10" name="MSIP_Label_6ac45191-74e4-40a9-a4c5-ab5c9391e33a_Name">
    <vt:lpwstr>Internal Data</vt:lpwstr>
  </property>
  <property fmtid="{D5CDD505-2E9C-101B-9397-08002B2CF9AE}" pid="11" name="MSIP_Label_6ac45191-74e4-40a9-a4c5-ab5c9391e33a_SiteId">
    <vt:lpwstr>a5c34232-eadc-4609-bff3-dd6fcdae3fe2</vt:lpwstr>
  </property>
  <property fmtid="{D5CDD505-2E9C-101B-9397-08002B2CF9AE}" pid="12" name="MSIP_Label_6ac45191-74e4-40a9-a4c5-ab5c9391e33a_ActionId">
    <vt:lpwstr>5bf15d76-8144-49b9-8ffa-a25561090b3b</vt:lpwstr>
  </property>
  <property fmtid="{D5CDD505-2E9C-101B-9397-08002B2CF9AE}" pid="13" name="MSIP_Label_6ac45191-74e4-40a9-a4c5-ab5c9391e33a_ContentBits">
    <vt:lpwstr>0</vt:lpwstr>
  </property>
  <property fmtid="{D5CDD505-2E9C-101B-9397-08002B2CF9AE}" pid="14" name="_PreviousAdHocReviewCycleID">
    <vt:i4>1032548017</vt:i4>
  </property>
  <property fmtid="{D5CDD505-2E9C-101B-9397-08002B2CF9AE}" pid="15" name="ContentTypeId">
    <vt:lpwstr>0x010100E248C76A24802C4E9DFED61DFF069845</vt:lpwstr>
  </property>
</Properties>
</file>